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48" r:id="rId1"/>
  </p:sldMasterIdLst>
  <p:notesMasterIdLst>
    <p:notesMasterId r:id="rId55"/>
  </p:notesMasterIdLst>
  <p:sldIdLst>
    <p:sldId id="321" r:id="rId2"/>
    <p:sldId id="329" r:id="rId3"/>
    <p:sldId id="258" r:id="rId4"/>
    <p:sldId id="263" r:id="rId5"/>
    <p:sldId id="287" r:id="rId6"/>
    <p:sldId id="260" r:id="rId7"/>
    <p:sldId id="261" r:id="rId8"/>
    <p:sldId id="270" r:id="rId9"/>
    <p:sldId id="272" r:id="rId10"/>
    <p:sldId id="262" r:id="rId11"/>
    <p:sldId id="274" r:id="rId12"/>
    <p:sldId id="275" r:id="rId13"/>
    <p:sldId id="276" r:id="rId14"/>
    <p:sldId id="279" r:id="rId15"/>
    <p:sldId id="277" r:id="rId16"/>
    <p:sldId id="278" r:id="rId17"/>
    <p:sldId id="325" r:id="rId18"/>
    <p:sldId id="323" r:id="rId19"/>
    <p:sldId id="280" r:id="rId20"/>
    <p:sldId id="336" r:id="rId21"/>
    <p:sldId id="267" r:id="rId22"/>
    <p:sldId id="259" r:id="rId23"/>
    <p:sldId id="294" r:id="rId24"/>
    <p:sldId id="346" r:id="rId25"/>
    <p:sldId id="326" r:id="rId26"/>
    <p:sldId id="306" r:id="rId27"/>
    <p:sldId id="304" r:id="rId28"/>
    <p:sldId id="305" r:id="rId29"/>
    <p:sldId id="307" r:id="rId30"/>
    <p:sldId id="324" r:id="rId31"/>
    <p:sldId id="308" r:id="rId32"/>
    <p:sldId id="337" r:id="rId33"/>
    <p:sldId id="268" r:id="rId34"/>
    <p:sldId id="340" r:id="rId35"/>
    <p:sldId id="312" r:id="rId36"/>
    <p:sldId id="313" r:id="rId37"/>
    <p:sldId id="344" r:id="rId38"/>
    <p:sldId id="343" r:id="rId39"/>
    <p:sldId id="368" r:id="rId40"/>
    <p:sldId id="315" r:id="rId41"/>
    <p:sldId id="366" r:id="rId42"/>
    <p:sldId id="342" r:id="rId43"/>
    <p:sldId id="319" r:id="rId44"/>
    <p:sldId id="375" r:id="rId45"/>
    <p:sldId id="376" r:id="rId46"/>
    <p:sldId id="377" r:id="rId47"/>
    <p:sldId id="378" r:id="rId48"/>
    <p:sldId id="367" r:id="rId49"/>
    <p:sldId id="365" r:id="rId50"/>
    <p:sldId id="364" r:id="rId51"/>
    <p:sldId id="341" r:id="rId52"/>
    <p:sldId id="320" r:id="rId53"/>
    <p:sldId id="331"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115E2B5-5E44-4464-AD64-0C72F1DC1892}">
          <p14:sldIdLst>
            <p14:sldId id="321"/>
            <p14:sldId id="329"/>
            <p14:sldId id="258"/>
          </p14:sldIdLst>
        </p14:section>
        <p14:section name="Object Detection" id="{1E1F4CD2-B9A0-4D83-9C63-5E200C5C13AB}">
          <p14:sldIdLst>
            <p14:sldId id="263"/>
            <p14:sldId id="287"/>
          </p14:sldIdLst>
        </p14:section>
        <p14:section name="LiDAR Segmentation" id="{1D47A70D-60DB-49CC-A6DA-9CB111413826}">
          <p14:sldIdLst>
            <p14:sldId id="260"/>
            <p14:sldId id="261"/>
            <p14:sldId id="270"/>
            <p14:sldId id="272"/>
            <p14:sldId id="262"/>
            <p14:sldId id="274"/>
            <p14:sldId id="275"/>
            <p14:sldId id="276"/>
            <p14:sldId id="279"/>
            <p14:sldId id="277"/>
            <p14:sldId id="278"/>
            <p14:sldId id="325"/>
            <p14:sldId id="323"/>
            <p14:sldId id="280"/>
            <p14:sldId id="336"/>
          </p14:sldIdLst>
        </p14:section>
        <p14:section name="LiDAR Inpainting" id="{207977EF-5335-4CDC-ADA8-6BCB4AB4DD3B}">
          <p14:sldIdLst>
            <p14:sldId id="267"/>
            <p14:sldId id="259"/>
            <p14:sldId id="294"/>
            <p14:sldId id="346"/>
            <p14:sldId id="326"/>
            <p14:sldId id="306"/>
            <p14:sldId id="304"/>
            <p14:sldId id="305"/>
            <p14:sldId id="307"/>
            <p14:sldId id="324"/>
            <p14:sldId id="308"/>
            <p14:sldId id="337"/>
          </p14:sldIdLst>
        </p14:section>
        <p14:section name="Inpainting Improvements" id="{C2A9AB92-8D40-4B92-8CA8-9847B6358089}">
          <p14:sldIdLst>
            <p14:sldId id="268"/>
            <p14:sldId id="340"/>
            <p14:sldId id="312"/>
            <p14:sldId id="313"/>
            <p14:sldId id="344"/>
            <p14:sldId id="343"/>
            <p14:sldId id="368"/>
            <p14:sldId id="315"/>
            <p14:sldId id="366"/>
            <p14:sldId id="342"/>
            <p14:sldId id="319"/>
            <p14:sldId id="375"/>
            <p14:sldId id="376"/>
            <p14:sldId id="377"/>
            <p14:sldId id="378"/>
            <p14:sldId id="367"/>
            <p14:sldId id="365"/>
            <p14:sldId id="364"/>
            <p14:sldId id="341"/>
            <p14:sldId id="320"/>
            <p14:sldId id="33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69" autoAdjust="0"/>
    <p:restoredTop sz="90119" autoAdjust="0"/>
  </p:normalViewPr>
  <p:slideViewPr>
    <p:cSldViewPr snapToGrid="0" snapToObjects="1">
      <p:cViewPr varScale="1">
        <p:scale>
          <a:sx n="168" d="100"/>
          <a:sy n="168" d="100"/>
        </p:scale>
        <p:origin x="-2100" y="-96"/>
      </p:cViewPr>
      <p:guideLst>
        <p:guide orient="horz" pos="2160"/>
        <p:guide pos="2880"/>
      </p:guideLst>
    </p:cSldViewPr>
  </p:slideViewPr>
  <p:notesTextViewPr>
    <p:cViewPr>
      <p:scale>
        <a:sx n="1" d="1"/>
        <a:sy n="1" d="1"/>
      </p:scale>
      <p:origin x="0" y="0"/>
    </p:cViewPr>
  </p:notesTextViewPr>
  <p:sorterViewPr>
    <p:cViewPr>
      <p:scale>
        <a:sx n="66" d="100"/>
        <a:sy n="66" d="100"/>
      </p:scale>
      <p:origin x="0" y="3642"/>
    </p:cViewPr>
  </p:sorterViewPr>
  <p:notesViewPr>
    <p:cSldViewPr snapToGrid="0" snapToObjects="1">
      <p:cViewPr varScale="1">
        <p:scale>
          <a:sx n="100" d="100"/>
          <a:sy n="100" d="100"/>
        </p:scale>
        <p:origin x="-356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0F6CE1-9C66-44FB-B8FD-E59362B8498F}" type="datetimeFigureOut">
              <a:rPr lang="en-US" smtClean="0"/>
              <a:pPr/>
              <a:t>11/19/2012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C422E6-DF29-4F77-A1C2-A755DC21F77E}" type="slidenum">
              <a:rPr lang="en-US" smtClean="0"/>
              <a:pPr/>
              <a:t>‹#›</a:t>
            </a:fld>
            <a:endParaRPr lang="en-US"/>
          </a:p>
        </p:txBody>
      </p:sp>
    </p:spTree>
    <p:extLst>
      <p:ext uri="{BB962C8B-B14F-4D97-AF65-F5344CB8AC3E}">
        <p14:creationId xmlns:p14="http://schemas.microsoft.com/office/powerpoint/2010/main" val="3008058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C422E6-DF29-4F77-A1C2-A755DC21F77E}" type="slidenum">
              <a:rPr lang="en-US" smtClean="0"/>
              <a:pPr/>
              <a:t>1</a:t>
            </a:fld>
            <a:endParaRPr lang="en-US"/>
          </a:p>
        </p:txBody>
      </p:sp>
    </p:spTree>
    <p:extLst>
      <p:ext uri="{BB962C8B-B14F-4D97-AF65-F5344CB8AC3E}">
        <p14:creationId xmlns:p14="http://schemas.microsoft.com/office/powerpoint/2010/main" val="4062731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10</a:t>
            </a:fld>
            <a:endParaRPr lang="en-US"/>
          </a:p>
        </p:txBody>
      </p:sp>
    </p:spTree>
    <p:extLst>
      <p:ext uri="{BB962C8B-B14F-4D97-AF65-F5344CB8AC3E}">
        <p14:creationId xmlns:p14="http://schemas.microsoft.com/office/powerpoint/2010/main" val="742813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11</a:t>
            </a:fld>
            <a:endParaRPr lang="en-US"/>
          </a:p>
        </p:txBody>
      </p:sp>
    </p:spTree>
    <p:extLst>
      <p:ext uri="{BB962C8B-B14F-4D97-AF65-F5344CB8AC3E}">
        <p14:creationId xmlns:p14="http://schemas.microsoft.com/office/powerpoint/2010/main" val="1946323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 (meters, typically [5,30]) from the RGB channels (arbitrary units [0,255])</a:t>
            </a:r>
            <a:endParaRPr lang="en-US" dirty="0"/>
          </a:p>
        </p:txBody>
      </p:sp>
      <p:sp>
        <p:nvSpPr>
          <p:cNvPr id="4" name="Slide Number Placeholder 3"/>
          <p:cNvSpPr>
            <a:spLocks noGrp="1"/>
          </p:cNvSpPr>
          <p:nvPr>
            <p:ph type="sldNum" sz="quarter" idx="10"/>
          </p:nvPr>
        </p:nvSpPr>
        <p:spPr/>
        <p:txBody>
          <a:bodyPr/>
          <a:lstStyle/>
          <a:p>
            <a:fld id="{75C422E6-DF29-4F77-A1C2-A755DC21F77E}" type="slidenum">
              <a:rPr lang="en-US" smtClean="0"/>
              <a:pPr/>
              <a:t>12</a:t>
            </a:fld>
            <a:endParaRPr lang="en-US"/>
          </a:p>
        </p:txBody>
      </p:sp>
    </p:spTree>
    <p:extLst>
      <p:ext uri="{BB962C8B-B14F-4D97-AF65-F5344CB8AC3E}">
        <p14:creationId xmlns:p14="http://schemas.microsoft.com/office/powerpoint/2010/main" val="2104014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13</a:t>
            </a:fld>
            <a:endParaRPr lang="en-US"/>
          </a:p>
        </p:txBody>
      </p:sp>
    </p:spTree>
    <p:extLst>
      <p:ext uri="{BB962C8B-B14F-4D97-AF65-F5344CB8AC3E}">
        <p14:creationId xmlns:p14="http://schemas.microsoft.com/office/powerpoint/2010/main" val="2661073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Near the ground-attachment, the</a:t>
            </a:r>
            <a:r>
              <a:rPr lang="en-US" baseline="0" dirty="0" smtClean="0"/>
              <a:t> differences in pixels across the object boundary are not strong enough to make the cost of the cut that follows these edges cheaper than the cost of the cut that is more direct (shorter path).</a:t>
            </a:r>
            <a:endParaRPr lang="en-US" dirty="0"/>
          </a:p>
        </p:txBody>
      </p:sp>
      <p:sp>
        <p:nvSpPr>
          <p:cNvPr id="4" name="Slide Number Placeholder 3"/>
          <p:cNvSpPr>
            <a:spLocks noGrp="1"/>
          </p:cNvSpPr>
          <p:nvPr>
            <p:ph type="sldNum" sz="quarter" idx="10"/>
          </p:nvPr>
        </p:nvSpPr>
        <p:spPr/>
        <p:txBody>
          <a:bodyPr/>
          <a:lstStyle/>
          <a:p>
            <a:fld id="{75C422E6-DF29-4F77-A1C2-A755DC21F77E}" type="slidenum">
              <a:rPr lang="en-US" smtClean="0"/>
              <a:pPr/>
              <a:t>14</a:t>
            </a:fld>
            <a:endParaRPr lang="en-US"/>
          </a:p>
        </p:txBody>
      </p:sp>
    </p:spTree>
    <p:extLst>
      <p:ext uri="{BB962C8B-B14F-4D97-AF65-F5344CB8AC3E}">
        <p14:creationId xmlns:p14="http://schemas.microsoft.com/office/powerpoint/2010/main" val="1974362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15</a:t>
            </a:fld>
            <a:endParaRPr lang="en-US"/>
          </a:p>
        </p:txBody>
      </p:sp>
    </p:spTree>
    <p:extLst>
      <p:ext uri="{BB962C8B-B14F-4D97-AF65-F5344CB8AC3E}">
        <p14:creationId xmlns:p14="http://schemas.microsoft.com/office/powerpoint/2010/main" val="2428832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16</a:t>
            </a:fld>
            <a:endParaRPr lang="en-US"/>
          </a:p>
        </p:txBody>
      </p:sp>
    </p:spTree>
    <p:extLst>
      <p:ext uri="{BB962C8B-B14F-4D97-AF65-F5344CB8AC3E}">
        <p14:creationId xmlns:p14="http://schemas.microsoft.com/office/powerpoint/2010/main" val="1442572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17</a:t>
            </a:fld>
            <a:endParaRPr lang="en-US"/>
          </a:p>
        </p:txBody>
      </p:sp>
    </p:spTree>
    <p:extLst>
      <p:ext uri="{BB962C8B-B14F-4D97-AF65-F5344CB8AC3E}">
        <p14:creationId xmlns:p14="http://schemas.microsoft.com/office/powerpoint/2010/main" val="861334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18</a:t>
            </a:fld>
            <a:endParaRPr lang="en-US"/>
          </a:p>
        </p:txBody>
      </p:sp>
    </p:spTree>
    <p:extLst>
      <p:ext uri="{BB962C8B-B14F-4D97-AF65-F5344CB8AC3E}">
        <p14:creationId xmlns:p14="http://schemas.microsoft.com/office/powerpoint/2010/main" val="2671535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19</a:t>
            </a:fld>
            <a:endParaRPr lang="en-US"/>
          </a:p>
        </p:txBody>
      </p:sp>
    </p:spTree>
    <p:extLst>
      <p:ext uri="{BB962C8B-B14F-4D97-AF65-F5344CB8AC3E}">
        <p14:creationId xmlns:p14="http://schemas.microsoft.com/office/powerpoint/2010/main" val="2845085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2</a:t>
            </a:fld>
            <a:endParaRPr lang="en-US"/>
          </a:p>
        </p:txBody>
      </p:sp>
    </p:spTree>
    <p:extLst>
      <p:ext uri="{BB962C8B-B14F-4D97-AF65-F5344CB8AC3E}">
        <p14:creationId xmlns:p14="http://schemas.microsoft.com/office/powerpoint/2010/main" val="869002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section, we are interested in reconstruction plausible colors and depths</a:t>
            </a:r>
            <a:r>
              <a:rPr lang="en-US" baseline="0" dirty="0" smtClean="0"/>
              <a:t> inside the hole.</a:t>
            </a:r>
            <a:endParaRPr lang="en-US" dirty="0"/>
          </a:p>
        </p:txBody>
      </p:sp>
      <p:sp>
        <p:nvSpPr>
          <p:cNvPr id="4" name="Slide Number Placeholder 3"/>
          <p:cNvSpPr>
            <a:spLocks noGrp="1"/>
          </p:cNvSpPr>
          <p:nvPr>
            <p:ph type="sldNum" sz="quarter" idx="10"/>
          </p:nvPr>
        </p:nvSpPr>
        <p:spPr/>
        <p:txBody>
          <a:bodyPr/>
          <a:lstStyle/>
          <a:p>
            <a:fld id="{75C422E6-DF29-4F77-A1C2-A755DC21F77E}" type="slidenum">
              <a:rPr lang="en-US" smtClean="0"/>
              <a:pPr/>
              <a:t>21</a:t>
            </a:fld>
            <a:endParaRPr lang="en-US"/>
          </a:p>
        </p:txBody>
      </p:sp>
    </p:spTree>
    <p:extLst>
      <p:ext uri="{BB962C8B-B14F-4D97-AF65-F5344CB8AC3E}">
        <p14:creationId xmlns:p14="http://schemas.microsoft.com/office/powerpoint/2010/main" val="1129993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 to use techniques from image inpainting and gradient-based</a:t>
            </a:r>
            <a:r>
              <a:rPr lang="en-US" baseline="0" dirty="0" smtClean="0"/>
              <a:t> reconstruction to fill in this hole.</a:t>
            </a:r>
            <a:endParaRPr lang="en-US" dirty="0"/>
          </a:p>
        </p:txBody>
      </p:sp>
      <p:sp>
        <p:nvSpPr>
          <p:cNvPr id="4" name="Slide Number Placeholder 3"/>
          <p:cNvSpPr>
            <a:spLocks noGrp="1"/>
          </p:cNvSpPr>
          <p:nvPr>
            <p:ph type="sldNum" sz="quarter" idx="10"/>
          </p:nvPr>
        </p:nvSpPr>
        <p:spPr/>
        <p:txBody>
          <a:bodyPr/>
          <a:lstStyle/>
          <a:p>
            <a:fld id="{75C422E6-DF29-4F77-A1C2-A755DC21F77E}" type="slidenum">
              <a:rPr lang="en-US" smtClean="0"/>
              <a:pPr/>
              <a:t>22</a:t>
            </a:fld>
            <a:endParaRPr lang="en-US"/>
          </a:p>
        </p:txBody>
      </p:sp>
    </p:spTree>
    <p:extLst>
      <p:ext uri="{BB962C8B-B14F-4D97-AF65-F5344CB8AC3E}">
        <p14:creationId xmlns:p14="http://schemas.microsoft.com/office/powerpoint/2010/main" val="2376524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23</a:t>
            </a:fld>
            <a:endParaRPr lang="en-US"/>
          </a:p>
        </p:txBody>
      </p:sp>
    </p:spTree>
    <p:extLst>
      <p:ext uri="{BB962C8B-B14F-4D97-AF65-F5344CB8AC3E}">
        <p14:creationId xmlns:p14="http://schemas.microsoft.com/office/powerpoint/2010/main" val="3906505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24</a:t>
            </a:fld>
            <a:endParaRPr lang="en-US"/>
          </a:p>
        </p:txBody>
      </p:sp>
    </p:spTree>
    <p:extLst>
      <p:ext uri="{BB962C8B-B14F-4D97-AF65-F5344CB8AC3E}">
        <p14:creationId xmlns:p14="http://schemas.microsoft.com/office/powerpoint/2010/main" val="1920860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25</a:t>
            </a:fld>
            <a:endParaRPr lang="en-US"/>
          </a:p>
        </p:txBody>
      </p:sp>
    </p:spTree>
    <p:extLst>
      <p:ext uri="{BB962C8B-B14F-4D97-AF65-F5344CB8AC3E}">
        <p14:creationId xmlns:p14="http://schemas.microsoft.com/office/powerpoint/2010/main" val="1064937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26</a:t>
            </a:fld>
            <a:endParaRPr lang="en-US"/>
          </a:p>
        </p:txBody>
      </p:sp>
    </p:spTree>
    <p:extLst>
      <p:ext uri="{BB962C8B-B14F-4D97-AF65-F5344CB8AC3E}">
        <p14:creationId xmlns:p14="http://schemas.microsoft.com/office/powerpoint/2010/main" val="3016405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27</a:t>
            </a:fld>
            <a:endParaRPr lang="en-US"/>
          </a:p>
        </p:txBody>
      </p:sp>
    </p:spTree>
    <p:extLst>
      <p:ext uri="{BB962C8B-B14F-4D97-AF65-F5344CB8AC3E}">
        <p14:creationId xmlns:p14="http://schemas.microsoft.com/office/powerpoint/2010/main" val="2078169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a:t>
            </a:r>
            <a:r>
              <a:rPr lang="en-US" baseline="0" dirty="0" smtClean="0"/>
              <a:t> Euler-Lagrange equation, the function which minimizes this functional is as follows.</a:t>
            </a:r>
            <a:endParaRPr lang="en-US" dirty="0"/>
          </a:p>
        </p:txBody>
      </p:sp>
      <p:sp>
        <p:nvSpPr>
          <p:cNvPr id="4" name="Slide Number Placeholder 3"/>
          <p:cNvSpPr>
            <a:spLocks noGrp="1"/>
          </p:cNvSpPr>
          <p:nvPr>
            <p:ph type="sldNum" sz="quarter" idx="10"/>
          </p:nvPr>
        </p:nvSpPr>
        <p:spPr/>
        <p:txBody>
          <a:bodyPr/>
          <a:lstStyle/>
          <a:p>
            <a:fld id="{75C422E6-DF29-4F77-A1C2-A755DC21F77E}" type="slidenum">
              <a:rPr lang="en-US" smtClean="0"/>
              <a:pPr/>
              <a:t>28</a:t>
            </a:fld>
            <a:endParaRPr lang="en-US"/>
          </a:p>
        </p:txBody>
      </p:sp>
    </p:spTree>
    <p:extLst>
      <p:ext uri="{BB962C8B-B14F-4D97-AF65-F5344CB8AC3E}">
        <p14:creationId xmlns:p14="http://schemas.microsoft.com/office/powerpoint/2010/main" val="1702288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29</a:t>
            </a:fld>
            <a:endParaRPr lang="en-US"/>
          </a:p>
        </p:txBody>
      </p:sp>
    </p:spTree>
    <p:extLst>
      <p:ext uri="{BB962C8B-B14F-4D97-AF65-F5344CB8AC3E}">
        <p14:creationId xmlns:p14="http://schemas.microsoft.com/office/powerpoint/2010/main" val="1001805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Pulse lasers. Use time of flight calculations to</a:t>
            </a:r>
            <a:r>
              <a:rPr lang="en-US" baseline="0" dirty="0" smtClean="0"/>
              <a:t> determine the distance.</a:t>
            </a:r>
            <a:endParaRPr lang="en-US" dirty="0"/>
          </a:p>
        </p:txBody>
      </p:sp>
      <p:sp>
        <p:nvSpPr>
          <p:cNvPr id="4" name="Slide Number Placeholder 3"/>
          <p:cNvSpPr>
            <a:spLocks noGrp="1"/>
          </p:cNvSpPr>
          <p:nvPr>
            <p:ph type="sldNum" sz="quarter" idx="10"/>
          </p:nvPr>
        </p:nvSpPr>
        <p:spPr/>
        <p:txBody>
          <a:bodyPr/>
          <a:lstStyle/>
          <a:p>
            <a:fld id="{75C422E6-DF29-4F77-A1C2-A755DC21F77E}" type="slidenum">
              <a:rPr lang="en-US" smtClean="0"/>
              <a:pPr/>
              <a:t>3</a:t>
            </a:fld>
            <a:endParaRPr lang="en-US"/>
          </a:p>
        </p:txBody>
      </p:sp>
    </p:spTree>
    <p:extLst>
      <p:ext uri="{BB962C8B-B14F-4D97-AF65-F5344CB8AC3E}">
        <p14:creationId xmlns:p14="http://schemas.microsoft.com/office/powerpoint/2010/main" val="316931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30</a:t>
            </a:fld>
            <a:endParaRPr lang="en-US"/>
          </a:p>
        </p:txBody>
      </p:sp>
    </p:spTree>
    <p:extLst>
      <p:ext uri="{BB962C8B-B14F-4D97-AF65-F5344CB8AC3E}">
        <p14:creationId xmlns:p14="http://schemas.microsoft.com/office/powerpoint/2010/main" val="507705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31</a:t>
            </a:fld>
            <a:endParaRPr lang="en-US"/>
          </a:p>
        </p:txBody>
      </p:sp>
    </p:spTree>
    <p:extLst>
      <p:ext uri="{BB962C8B-B14F-4D97-AF65-F5344CB8AC3E}">
        <p14:creationId xmlns:p14="http://schemas.microsoft.com/office/powerpoint/2010/main" val="2427624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32</a:t>
            </a:fld>
            <a:endParaRPr lang="en-US"/>
          </a:p>
        </p:txBody>
      </p:sp>
    </p:spTree>
    <p:extLst>
      <p:ext uri="{BB962C8B-B14F-4D97-AF65-F5344CB8AC3E}">
        <p14:creationId xmlns:p14="http://schemas.microsoft.com/office/powerpoint/2010/main" val="1757260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images bigger</a:t>
            </a:r>
            <a:endParaRPr lang="en-US" dirty="0"/>
          </a:p>
        </p:txBody>
      </p:sp>
      <p:sp>
        <p:nvSpPr>
          <p:cNvPr id="4" name="Slide Number Placeholder 3"/>
          <p:cNvSpPr>
            <a:spLocks noGrp="1"/>
          </p:cNvSpPr>
          <p:nvPr>
            <p:ph type="sldNum" sz="quarter" idx="10"/>
          </p:nvPr>
        </p:nvSpPr>
        <p:spPr/>
        <p:txBody>
          <a:bodyPr/>
          <a:lstStyle/>
          <a:p>
            <a:fld id="{75C422E6-DF29-4F77-A1C2-A755DC21F77E}" type="slidenum">
              <a:rPr lang="en-US" smtClean="0"/>
              <a:pPr/>
              <a:t>33</a:t>
            </a:fld>
            <a:endParaRPr lang="en-US"/>
          </a:p>
        </p:txBody>
      </p:sp>
    </p:spTree>
    <p:extLst>
      <p:ext uri="{BB962C8B-B14F-4D97-AF65-F5344CB8AC3E}">
        <p14:creationId xmlns:p14="http://schemas.microsoft.com/office/powerpoint/2010/main" val="34793593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34</a:t>
            </a:fld>
            <a:endParaRPr lang="en-US"/>
          </a:p>
        </p:txBody>
      </p:sp>
    </p:spTree>
    <p:extLst>
      <p:ext uri="{BB962C8B-B14F-4D97-AF65-F5344CB8AC3E}">
        <p14:creationId xmlns:p14="http://schemas.microsoft.com/office/powerpoint/2010/main" val="1551814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Stop </a:t>
            </a:r>
            <a:r>
              <a:rPr lang="en-US" dirty="0" err="1" smtClean="0"/>
              <a:t>ppt</a:t>
            </a:r>
            <a:r>
              <a:rPr lang="en-US" dirty="0" smtClean="0"/>
              <a:t> from blurring?</a:t>
            </a:r>
            <a:endParaRPr lang="en-US" dirty="0"/>
          </a:p>
        </p:txBody>
      </p:sp>
      <p:sp>
        <p:nvSpPr>
          <p:cNvPr id="4" name="Slide Number Placeholder 3"/>
          <p:cNvSpPr>
            <a:spLocks noGrp="1"/>
          </p:cNvSpPr>
          <p:nvPr>
            <p:ph type="sldNum" sz="quarter" idx="10"/>
          </p:nvPr>
        </p:nvSpPr>
        <p:spPr/>
        <p:txBody>
          <a:bodyPr/>
          <a:lstStyle/>
          <a:p>
            <a:fld id="{75C422E6-DF29-4F77-A1C2-A755DC21F77E}" type="slidenum">
              <a:rPr lang="en-US" smtClean="0"/>
              <a:pPr/>
              <a:t>35</a:t>
            </a:fld>
            <a:endParaRPr lang="en-US"/>
          </a:p>
        </p:txBody>
      </p:sp>
    </p:spTree>
    <p:extLst>
      <p:ext uri="{BB962C8B-B14F-4D97-AF65-F5344CB8AC3E}">
        <p14:creationId xmlns:p14="http://schemas.microsoft.com/office/powerpoint/2010/main" val="3195415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36</a:t>
            </a:fld>
            <a:endParaRPr lang="en-US"/>
          </a:p>
        </p:txBody>
      </p:sp>
    </p:spTree>
    <p:extLst>
      <p:ext uri="{BB962C8B-B14F-4D97-AF65-F5344CB8AC3E}">
        <p14:creationId xmlns:p14="http://schemas.microsoft.com/office/powerpoint/2010/main" val="1824635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37</a:t>
            </a:fld>
            <a:endParaRPr lang="en-US"/>
          </a:p>
        </p:txBody>
      </p:sp>
    </p:spTree>
    <p:extLst>
      <p:ext uri="{BB962C8B-B14F-4D97-AF65-F5344CB8AC3E}">
        <p14:creationId xmlns:p14="http://schemas.microsoft.com/office/powerpoint/2010/main" val="22169412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38</a:t>
            </a:fld>
            <a:endParaRPr lang="en-US"/>
          </a:p>
        </p:txBody>
      </p:sp>
    </p:spTree>
    <p:extLst>
      <p:ext uri="{BB962C8B-B14F-4D97-AF65-F5344CB8AC3E}">
        <p14:creationId xmlns:p14="http://schemas.microsoft.com/office/powerpoint/2010/main" val="1040203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39</a:t>
            </a:fld>
            <a:endParaRPr lang="en-US"/>
          </a:p>
        </p:txBody>
      </p:sp>
    </p:spTree>
    <p:extLst>
      <p:ext uri="{BB962C8B-B14F-4D97-AF65-F5344CB8AC3E}">
        <p14:creationId xmlns:p14="http://schemas.microsoft.com/office/powerpoint/2010/main" val="3768949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Object</a:t>
            </a:r>
            <a:r>
              <a:rPr lang="en-US" baseline="0" dirty="0" smtClean="0"/>
              <a:t> detection problem – Given a mesh and a scan, determine where, if at all, the model exists in the scan.</a:t>
            </a:r>
          </a:p>
          <a:p>
            <a:r>
              <a:rPr lang="en-US" baseline="0" dirty="0" smtClean="0"/>
              <a:t>Often have very massive data sets – want to automatically interpret results of object detection.</a:t>
            </a:r>
            <a:endParaRPr lang="en-US" dirty="0"/>
          </a:p>
        </p:txBody>
      </p:sp>
      <p:sp>
        <p:nvSpPr>
          <p:cNvPr id="4" name="Slide Number Placeholder 3"/>
          <p:cNvSpPr>
            <a:spLocks noGrp="1"/>
          </p:cNvSpPr>
          <p:nvPr>
            <p:ph type="sldNum" sz="quarter" idx="10"/>
          </p:nvPr>
        </p:nvSpPr>
        <p:spPr/>
        <p:txBody>
          <a:bodyPr/>
          <a:lstStyle/>
          <a:p>
            <a:fld id="{75C422E6-DF29-4F77-A1C2-A755DC21F77E}" type="slidenum">
              <a:rPr lang="en-US" smtClean="0"/>
              <a:pPr/>
              <a:t>4</a:t>
            </a:fld>
            <a:endParaRPr lang="en-US"/>
          </a:p>
        </p:txBody>
      </p:sp>
    </p:spTree>
    <p:extLst>
      <p:ext uri="{BB962C8B-B14F-4D97-AF65-F5344CB8AC3E}">
        <p14:creationId xmlns:p14="http://schemas.microsoft.com/office/powerpoint/2010/main" val="3737850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40</a:t>
            </a:fld>
            <a:endParaRPr lang="en-US"/>
          </a:p>
        </p:txBody>
      </p:sp>
    </p:spTree>
    <p:extLst>
      <p:ext uri="{BB962C8B-B14F-4D97-AF65-F5344CB8AC3E}">
        <p14:creationId xmlns:p14="http://schemas.microsoft.com/office/powerpoint/2010/main" val="15404812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41</a:t>
            </a:fld>
            <a:endParaRPr lang="en-US"/>
          </a:p>
        </p:txBody>
      </p:sp>
    </p:spTree>
    <p:extLst>
      <p:ext uri="{BB962C8B-B14F-4D97-AF65-F5344CB8AC3E}">
        <p14:creationId xmlns:p14="http://schemas.microsoft.com/office/powerpoint/2010/main" val="18529503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42</a:t>
            </a:fld>
            <a:endParaRPr lang="en-US"/>
          </a:p>
        </p:txBody>
      </p:sp>
    </p:spTree>
    <p:extLst>
      <p:ext uri="{BB962C8B-B14F-4D97-AF65-F5344CB8AC3E}">
        <p14:creationId xmlns:p14="http://schemas.microsoft.com/office/powerpoint/2010/main" val="7485765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43</a:t>
            </a:fld>
            <a:endParaRPr lang="en-US"/>
          </a:p>
        </p:txBody>
      </p:sp>
    </p:spTree>
    <p:extLst>
      <p:ext uri="{BB962C8B-B14F-4D97-AF65-F5344CB8AC3E}">
        <p14:creationId xmlns:p14="http://schemas.microsoft.com/office/powerpoint/2010/main" val="36322620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44</a:t>
            </a:fld>
            <a:endParaRPr lang="en-US"/>
          </a:p>
        </p:txBody>
      </p:sp>
    </p:spTree>
    <p:extLst>
      <p:ext uri="{BB962C8B-B14F-4D97-AF65-F5344CB8AC3E}">
        <p14:creationId xmlns:p14="http://schemas.microsoft.com/office/powerpoint/2010/main" val="4831356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45</a:t>
            </a:fld>
            <a:endParaRPr lang="en-US"/>
          </a:p>
        </p:txBody>
      </p:sp>
    </p:spTree>
    <p:extLst>
      <p:ext uri="{BB962C8B-B14F-4D97-AF65-F5344CB8AC3E}">
        <p14:creationId xmlns:p14="http://schemas.microsoft.com/office/powerpoint/2010/main" val="4831356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46</a:t>
            </a:fld>
            <a:endParaRPr lang="en-US"/>
          </a:p>
        </p:txBody>
      </p:sp>
    </p:spTree>
    <p:extLst>
      <p:ext uri="{BB962C8B-B14F-4D97-AF65-F5344CB8AC3E}">
        <p14:creationId xmlns:p14="http://schemas.microsoft.com/office/powerpoint/2010/main" val="4831356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47</a:t>
            </a:fld>
            <a:endParaRPr lang="en-US"/>
          </a:p>
        </p:txBody>
      </p:sp>
    </p:spTree>
    <p:extLst>
      <p:ext uri="{BB962C8B-B14F-4D97-AF65-F5344CB8AC3E}">
        <p14:creationId xmlns:p14="http://schemas.microsoft.com/office/powerpoint/2010/main" val="4831356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48</a:t>
            </a:fld>
            <a:endParaRPr lang="en-US"/>
          </a:p>
        </p:txBody>
      </p:sp>
    </p:spTree>
    <p:extLst>
      <p:ext uri="{BB962C8B-B14F-4D97-AF65-F5344CB8AC3E}">
        <p14:creationId xmlns:p14="http://schemas.microsoft.com/office/powerpoint/2010/main" val="41541752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757260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5</a:t>
            </a:fld>
            <a:endParaRPr lang="en-US"/>
          </a:p>
        </p:txBody>
      </p:sp>
    </p:spTree>
    <p:extLst>
      <p:ext uri="{BB962C8B-B14F-4D97-AF65-F5344CB8AC3E}">
        <p14:creationId xmlns:p14="http://schemas.microsoft.com/office/powerpoint/2010/main" val="27297325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Challenging</a:t>
            </a:r>
            <a:r>
              <a:rPr lang="en-US" baseline="0" dirty="0" smtClean="0"/>
              <a:t> data sets. Perceptual organization can be used.</a:t>
            </a:r>
            <a:endParaRPr lang="en-US" dirty="0"/>
          </a:p>
        </p:txBody>
      </p:sp>
      <p:sp>
        <p:nvSpPr>
          <p:cNvPr id="4" name="Slide Number Placeholder 3"/>
          <p:cNvSpPr>
            <a:spLocks noGrp="1"/>
          </p:cNvSpPr>
          <p:nvPr>
            <p:ph type="sldNum" sz="quarter" idx="10"/>
          </p:nvPr>
        </p:nvSpPr>
        <p:spPr/>
        <p:txBody>
          <a:bodyPr/>
          <a:lstStyle/>
          <a:p>
            <a:fld id="{75C422E6-DF29-4F77-A1C2-A755DC21F77E}" type="slidenum">
              <a:rPr lang="en-US" smtClean="0"/>
              <a:pPr/>
              <a:t>50</a:t>
            </a:fld>
            <a:endParaRPr lang="en-US"/>
          </a:p>
        </p:txBody>
      </p:sp>
    </p:spTree>
    <p:extLst>
      <p:ext uri="{BB962C8B-B14F-4D97-AF65-F5344CB8AC3E}">
        <p14:creationId xmlns:p14="http://schemas.microsoft.com/office/powerpoint/2010/main" val="32053480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51</a:t>
            </a:fld>
            <a:endParaRPr lang="en-US"/>
          </a:p>
        </p:txBody>
      </p:sp>
    </p:spTree>
    <p:extLst>
      <p:ext uri="{BB962C8B-B14F-4D97-AF65-F5344CB8AC3E}">
        <p14:creationId xmlns:p14="http://schemas.microsoft.com/office/powerpoint/2010/main" val="816589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52</a:t>
            </a:fld>
            <a:endParaRPr lang="en-US"/>
          </a:p>
        </p:txBody>
      </p:sp>
    </p:spTree>
    <p:extLst>
      <p:ext uri="{BB962C8B-B14F-4D97-AF65-F5344CB8AC3E}">
        <p14:creationId xmlns:p14="http://schemas.microsoft.com/office/powerpoint/2010/main" val="33915846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Stop on </a:t>
            </a:r>
            <a:r>
              <a:rPr lang="en-US" smtClean="0"/>
              <a:t>this slide!</a:t>
            </a:r>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53</a:t>
            </a:fld>
            <a:endParaRPr lang="en-US"/>
          </a:p>
        </p:txBody>
      </p:sp>
    </p:spTree>
    <p:extLst>
      <p:ext uri="{BB962C8B-B14F-4D97-AF65-F5344CB8AC3E}">
        <p14:creationId xmlns:p14="http://schemas.microsoft.com/office/powerpoint/2010/main" val="869002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6</a:t>
            </a:fld>
            <a:endParaRPr lang="en-US"/>
          </a:p>
        </p:txBody>
      </p:sp>
    </p:spTree>
    <p:extLst>
      <p:ext uri="{BB962C8B-B14F-4D97-AF65-F5344CB8AC3E}">
        <p14:creationId xmlns:p14="http://schemas.microsoft.com/office/powerpoint/2010/main" val="93139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a:t>
            </a:r>
            <a:r>
              <a:rPr lang="en-US" sz="1200" b="1" i="0" kern="1200" dirty="0" smtClean="0">
                <a:solidFill>
                  <a:schemeClr val="tx1"/>
                </a:solidFill>
                <a:effectLst/>
                <a:latin typeface="+mn-lt"/>
                <a:ea typeface="+mn-ea"/>
                <a:cs typeface="+mn-cs"/>
              </a:rPr>
              <a:t>cut</a:t>
            </a:r>
            <a:r>
              <a:rPr lang="en-US" sz="1200" b="0" i="0" kern="1200" dirty="0" smtClean="0">
                <a:solidFill>
                  <a:schemeClr val="tx1"/>
                </a:solidFill>
                <a:effectLst/>
                <a:latin typeface="+mn-lt"/>
                <a:ea typeface="+mn-ea"/>
                <a:cs typeface="+mn-cs"/>
              </a:rPr>
              <a:t> is collection</a:t>
            </a:r>
            <a:r>
              <a:rPr lang="en-US" sz="1200" b="0" i="0" kern="1200" baseline="0" dirty="0" smtClean="0">
                <a:solidFill>
                  <a:schemeClr val="tx1"/>
                </a:solidFill>
                <a:effectLst/>
                <a:latin typeface="+mn-lt"/>
                <a:ea typeface="+mn-ea"/>
                <a:cs typeface="+mn-cs"/>
              </a:rPr>
              <a:t> of edges that if removed, </a:t>
            </a:r>
            <a:r>
              <a:rPr lang="en-US" sz="1200" b="0" i="0" kern="1200" dirty="0" smtClean="0">
                <a:solidFill>
                  <a:schemeClr val="tx1"/>
                </a:solidFill>
                <a:effectLst/>
                <a:latin typeface="+mn-lt"/>
                <a:ea typeface="+mn-ea"/>
                <a:cs typeface="+mn-cs"/>
              </a:rPr>
              <a:t>the terminals are separated.</a:t>
            </a:r>
            <a:endParaRPr lang="en-US" dirty="0"/>
          </a:p>
        </p:txBody>
      </p:sp>
      <p:sp>
        <p:nvSpPr>
          <p:cNvPr id="4" name="Slide Number Placeholder 3"/>
          <p:cNvSpPr>
            <a:spLocks noGrp="1"/>
          </p:cNvSpPr>
          <p:nvPr>
            <p:ph type="sldNum" sz="quarter" idx="10"/>
          </p:nvPr>
        </p:nvSpPr>
        <p:spPr/>
        <p:txBody>
          <a:bodyPr/>
          <a:lstStyle/>
          <a:p>
            <a:fld id="{75C422E6-DF29-4F77-A1C2-A755DC21F77E}" type="slidenum">
              <a:rPr lang="en-US" smtClean="0"/>
              <a:pPr/>
              <a:t>7</a:t>
            </a:fld>
            <a:endParaRPr lang="en-US"/>
          </a:p>
        </p:txBody>
      </p:sp>
    </p:spTree>
    <p:extLst>
      <p:ext uri="{BB962C8B-B14F-4D97-AF65-F5344CB8AC3E}">
        <p14:creationId xmlns:p14="http://schemas.microsoft.com/office/powerpoint/2010/main" val="3254995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a:t>
            </a:r>
            <a:r>
              <a:rPr lang="en-US" baseline="0" dirty="0" smtClean="0"/>
              <a:t> weight when pixels are similar because the edge should be hard to cut.</a:t>
            </a:r>
            <a:endParaRPr lang="en-US" dirty="0"/>
          </a:p>
        </p:txBody>
      </p:sp>
      <p:sp>
        <p:nvSpPr>
          <p:cNvPr id="4" name="Slide Number Placeholder 3"/>
          <p:cNvSpPr>
            <a:spLocks noGrp="1"/>
          </p:cNvSpPr>
          <p:nvPr>
            <p:ph type="sldNum" sz="quarter" idx="10"/>
          </p:nvPr>
        </p:nvSpPr>
        <p:spPr/>
        <p:txBody>
          <a:bodyPr/>
          <a:lstStyle/>
          <a:p>
            <a:fld id="{75C422E6-DF29-4F77-A1C2-A755DC21F77E}" type="slidenum">
              <a:rPr lang="en-US" smtClean="0"/>
              <a:pPr/>
              <a:t>8</a:t>
            </a:fld>
            <a:endParaRPr lang="en-US"/>
          </a:p>
        </p:txBody>
      </p:sp>
    </p:spTree>
    <p:extLst>
      <p:ext uri="{BB962C8B-B14F-4D97-AF65-F5344CB8AC3E}">
        <p14:creationId xmlns:p14="http://schemas.microsoft.com/office/powerpoint/2010/main" val="3053330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422E6-DF29-4F77-A1C2-A755DC21F77E}" type="slidenum">
              <a:rPr lang="en-US" smtClean="0"/>
              <a:pPr/>
              <a:t>9</a:t>
            </a:fld>
            <a:endParaRPr lang="en-US"/>
          </a:p>
        </p:txBody>
      </p:sp>
    </p:spTree>
    <p:extLst>
      <p:ext uri="{BB962C8B-B14F-4D97-AF65-F5344CB8AC3E}">
        <p14:creationId xmlns:p14="http://schemas.microsoft.com/office/powerpoint/2010/main" val="3440583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CD00047-1D45-4D89-8B83-6D99DFF5034E}" type="datetime1">
              <a:rPr lang="en-US" smtClean="0"/>
              <a:pPr/>
              <a:t>11/19/2012</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a:xfrm>
            <a:off x="7620000" y="6528816"/>
            <a:ext cx="1066800" cy="329184"/>
          </a:xfrm>
        </p:spPr>
        <p:txBody>
          <a:bodyPr/>
          <a:lstStyle>
            <a:lvl1pPr>
              <a:defRPr>
                <a:solidFill>
                  <a:schemeClr val="accent1"/>
                </a:solidFill>
              </a:defRPr>
            </a:lvl1pPr>
          </a:lstStyle>
          <a:p>
            <a:fld id="{6F42FDE4-A7DD-41A7-A0A6-9B649FB43336}" type="slidenum">
              <a:rPr lang="en-US" smtClean="0"/>
              <a:pPr/>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CDD2B1-FDF2-43C3-88C7-D09C80825B2C}" type="datetime1">
              <a:rPr lang="en-US" smtClean="0"/>
              <a:pPr/>
              <a:t>11/19/2012</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F42FDE4-A7DD-41A7-A0A6-9B649FB43336}"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99165F5-9FE1-47ED-82F6-31535F2E0751}" type="datetime1">
              <a:rPr lang="en-US" smtClean="0"/>
              <a:pPr/>
              <a:t>11/19/2012</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F42FDE4-A7DD-41A7-A0A6-9B649FB43336}" type="slidenum">
              <a:rPr kumimoji="0" lang="en-US" smtClean="0"/>
              <a:pPr/>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D8F1B8-EF16-4C42-BA98-870868086AA7}" type="datetime1">
              <a:rPr lang="en-US" smtClean="0"/>
              <a:pPr/>
              <a:t>11/19/2012</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a:xfrm>
            <a:off x="8686800" y="6528816"/>
            <a:ext cx="457200" cy="329184"/>
          </a:xfrm>
        </p:spPr>
        <p:txBody>
          <a:bodyPr/>
          <a:lstStyle/>
          <a:p>
            <a:fld id="{6F42FDE4-A7DD-41A7-A0A6-9B649FB43336}" type="slidenum">
              <a:rPr kumimoji="0" lang="en-US" smtClean="0"/>
              <a:pPr/>
              <a:t>‹#›</a:t>
            </a:fld>
            <a:endParaRPr kumimoji="0"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9E5433-E475-4C07-95E3-AFFE9248B752}" type="datetime1">
              <a:rPr lang="en-US" smtClean="0"/>
              <a:pPr/>
              <a:t>11/19/2012</a:t>
            </a:fld>
            <a:endParaRPr lang="en-US"/>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6F42FDE4-A7DD-41A7-A0A6-9B649FB43336}" type="slidenum">
              <a:rPr kumimoji="0" lang="en-US" smtClean="0"/>
              <a:pPr/>
              <a:t>‹#›</a:t>
            </a:fld>
            <a:endParaRPr kumimoji="0"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E7CF327-779D-4C85-9329-C797106CCC16}" type="datetime1">
              <a:rPr lang="en-US" smtClean="0"/>
              <a:pPr/>
              <a:t>11/19/2012</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F42FDE4-A7DD-41A7-A0A6-9B649FB43336}" type="slidenum">
              <a:rPr kumimoji="0" lang="en-US" smtClean="0"/>
              <a:pPr/>
              <a:t>‹#›</a:t>
            </a:fld>
            <a:endParaRPr kumimoji="0"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C883033-8B87-42AA-8826-F27BD28F6C35}" type="datetime1">
              <a:rPr lang="en-US" smtClean="0"/>
              <a:pPr/>
              <a:t>11/19/2012</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6F42FDE4-A7DD-41A7-A0A6-9B649FB43336}" type="slidenum">
              <a:rPr kumimoji="0" lang="en-US" smtClean="0"/>
              <a:pPr/>
              <a:t>‹#›</a:t>
            </a:fld>
            <a:endParaRPr kumimoji="0"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290FB1-38C5-4400-8D3D-17256803CE22}" type="datetime1">
              <a:rPr lang="en-US" smtClean="0"/>
              <a:pPr/>
              <a:t>11/19/2012</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a:xfrm>
            <a:off x="7620000" y="6528816"/>
            <a:ext cx="1066800" cy="329184"/>
          </a:xfrm>
        </p:spPr>
        <p:txBody>
          <a:bodyPr/>
          <a:lstStyle>
            <a:lvl1pPr>
              <a:defRPr>
                <a:solidFill>
                  <a:schemeClr val="accent1"/>
                </a:solidFill>
              </a:defRPr>
            </a:lvl1pPr>
          </a:lstStyle>
          <a:p>
            <a:fld id="{6F42FDE4-A7DD-41A7-A0A6-9B649FB4333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0936A9-1804-4332-8954-C80C03AB6175}" type="datetime1">
              <a:rPr lang="en-US" smtClean="0"/>
              <a:pPr/>
              <a:t>11/19/2012</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6F42FDE4-A7DD-41A7-A0A6-9B649FB43336}" type="slidenum">
              <a:rPr kumimoji="0" lang="en-US" smtClean="0"/>
              <a:pPr/>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798644-496B-4A8B-9466-1BFCF4589557}" type="datetime1">
              <a:rPr lang="en-US" smtClean="0"/>
              <a:pPr/>
              <a:t>11/19/2012</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F42FDE4-A7DD-41A7-A0A6-9B649FB43336}" type="slidenum">
              <a:rPr kumimoji="0" lang="en-US" smtClean="0"/>
              <a:pPr/>
              <a:t>‹#›</a:t>
            </a:fld>
            <a:endParaRPr kumimoji="0"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1D2DAF-38D0-4F08-BD58-98738975469F}" type="datetime1">
              <a:rPr lang="en-US" smtClean="0"/>
              <a:pPr/>
              <a:t>11/19/2012</a:t>
            </a:fld>
            <a:endParaRPr lang="en-US"/>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6F42FDE4-A7DD-41A7-A0A6-9B649FB43336}" type="slidenum">
              <a:rPr kumimoji="0" lang="en-US" smtClean="0"/>
              <a:pPr/>
              <a:t>‹#›</a:t>
            </a:fld>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algn="r" eaLnBrk="1" latinLnBrk="0" hangingPunct="1"/>
            <a:fld id="{B239708B-4171-4A7A-9113-73AD666F0798}" type="datetime1">
              <a:rPr lang="en-US" smtClean="0"/>
              <a:pPr algn="r" eaLnBrk="1" latinLnBrk="0" hangingPunct="1"/>
              <a:t>11/19/2012</a:t>
            </a:fld>
            <a:endParaRPr lang="en-US" sz="1400" dirty="0">
              <a:solidFill>
                <a:schemeClr val="tx2"/>
              </a:solidFill>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kumimoji="0" lang="en-US" sz="1400" dirty="0">
              <a:solidFill>
                <a:schemeClr val="tx2"/>
              </a:solidFill>
            </a:endParaRPr>
          </a:p>
        </p:txBody>
      </p:sp>
      <p:sp>
        <p:nvSpPr>
          <p:cNvPr id="6" name="Slide Number Placeholder 5"/>
          <p:cNvSpPr>
            <a:spLocks noGrp="1"/>
          </p:cNvSpPr>
          <p:nvPr>
            <p:ph type="sldNum" sz="quarter" idx="4"/>
          </p:nvPr>
        </p:nvSpPr>
        <p:spPr>
          <a:xfrm>
            <a:off x="7620000" y="6528816"/>
            <a:ext cx="1066800" cy="329184"/>
          </a:xfrm>
          <a:prstGeom prst="rect">
            <a:avLst/>
          </a:prstGeom>
        </p:spPr>
        <p:txBody>
          <a:bodyPr vert="horz" lIns="91440" tIns="45720" rIns="91440" bIns="45720" rtlCol="0" anchor="ctr"/>
          <a:lstStyle>
            <a:lvl1pPr algn="l">
              <a:defRPr sz="1400" b="1">
                <a:solidFill>
                  <a:schemeClr val="accent1"/>
                </a:solidFill>
              </a:defRPr>
            </a:lvl1pPr>
          </a:lstStyle>
          <a:p>
            <a:pPr algn="ctr"/>
            <a:fld id="{6F42FDE4-A7DD-41A7-A0A6-9B649FB43336}" type="slidenum">
              <a:rPr lang="en-US" smtClean="0"/>
              <a:pPr algn="ctr"/>
              <a:t>‹#›</a:t>
            </a:fld>
            <a:endParaRPr lang="en-US" dirty="0">
              <a:latin typeface="+mj-lt"/>
              <a:ea typeface="+mj-ea"/>
              <a:cs typeface="+mj-cs"/>
            </a:endParaRPr>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iming>
    <p:tnLst>
      <p:par>
        <p:cTn id="1" dur="indefinite" restart="never" nodeType="tmRoot"/>
      </p:par>
    </p:tnLst>
  </p:timing>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48.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29.png"/><Relationship Id="rId18" Type="http://schemas.openxmlformats.org/officeDocument/2006/relationships/image" Target="../media/image122.png"/><Relationship Id="rId3" Type="http://schemas.openxmlformats.org/officeDocument/2006/relationships/image" Target="../media/image126.png"/><Relationship Id="rId7" Type="http://schemas.openxmlformats.org/officeDocument/2006/relationships/image" Target="../media/image123.png"/><Relationship Id="rId12" Type="http://schemas.openxmlformats.org/officeDocument/2006/relationships/image" Target="../media/image133.png"/><Relationship Id="rId17" Type="http://schemas.openxmlformats.org/officeDocument/2006/relationships/image" Target="../media/image130.png"/><Relationship Id="rId2" Type="http://schemas.openxmlformats.org/officeDocument/2006/relationships/notesSlide" Target="../notesSlides/notesSlide48.xml"/><Relationship Id="rId16"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27.png"/><Relationship Id="rId15" Type="http://schemas.openxmlformats.org/officeDocument/2006/relationships/image" Target="../media/image125.png"/><Relationship Id="rId10" Type="http://schemas.openxmlformats.org/officeDocument/2006/relationships/image" Target="../media/image120.png"/><Relationship Id="rId4" Type="http://schemas.openxmlformats.org/officeDocument/2006/relationships/image" Target="../media/image131.png"/><Relationship Id="rId9" Type="http://schemas.openxmlformats.org/officeDocument/2006/relationships/image" Target="../media/image128.png"/><Relationship Id="rId14" Type="http://schemas.openxmlformats.org/officeDocument/2006/relationships/image" Target="../media/image12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normAutofit fontScale="90000"/>
          </a:bodyPr>
          <a:lstStyle/>
          <a:p>
            <a:pPr algn="ctr"/>
            <a:r>
              <a:rPr lang="en-US" dirty="0"/>
              <a:t>LiDAR </a:t>
            </a:r>
            <a:r>
              <a:rPr lang="en-US" dirty="0" smtClean="0"/>
              <a:t>Data Manipulation: Object Detection, Segmentation, and Inpainting</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257" y="1634800"/>
            <a:ext cx="2639765" cy="181271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257" y="3581081"/>
            <a:ext cx="2663655" cy="182911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3058" y="1634800"/>
            <a:ext cx="2057401" cy="178036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1258" y="1634800"/>
            <a:ext cx="2612280" cy="1812714"/>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3241" y="3568380"/>
            <a:ext cx="2628562" cy="1841820"/>
          </a:xfrm>
          <a:prstGeom prst="rect">
            <a:avLst/>
          </a:prstGeom>
        </p:spPr>
      </p:pic>
      <p:sp>
        <p:nvSpPr>
          <p:cNvPr id="11" name="Title 1"/>
          <p:cNvSpPr txBox="1">
            <a:spLocks/>
          </p:cNvSpPr>
          <p:nvPr/>
        </p:nvSpPr>
        <p:spPr>
          <a:xfrm>
            <a:off x="457200" y="5638800"/>
            <a:ext cx="8229600" cy="1066800"/>
          </a:xfrm>
          <a:prstGeom prst="rect">
            <a:avLst/>
          </a:prstGeom>
        </p:spPr>
        <p:txBody>
          <a:bodyPr vert="horz" lIns="91440" tIns="45720" rIns="91440" bIns="45720" rtlCol="0" anchor="ctr">
            <a:normAutofit fontScale="90000" lnSpcReduction="2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dirty="0" smtClean="0"/>
              <a:t>Doctoral Thesis Defense</a:t>
            </a:r>
          </a:p>
          <a:p>
            <a:pPr algn="ctr"/>
            <a:r>
              <a:rPr lang="en-US" dirty="0" smtClean="0"/>
              <a:t>David </a:t>
            </a:r>
            <a:r>
              <a:rPr lang="en-US" dirty="0" err="1" smtClean="0"/>
              <a:t>Doria</a:t>
            </a:r>
            <a:r>
              <a:rPr lang="en-US" dirty="0" smtClean="0"/>
              <a:t>, November 2012</a:t>
            </a:r>
            <a:endParaRPr lang="en-US" dirty="0"/>
          </a:p>
        </p:txBody>
      </p:sp>
      <p:cxnSp>
        <p:nvCxnSpPr>
          <p:cNvPr id="15" name="Straight Connector 14"/>
          <p:cNvCxnSpPr/>
          <p:nvPr/>
        </p:nvCxnSpPr>
        <p:spPr>
          <a:xfrm>
            <a:off x="3429000" y="1676400"/>
            <a:ext cx="0" cy="3733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00800" y="1676400"/>
            <a:ext cx="0" cy="373380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74716" y="3571080"/>
            <a:ext cx="2055743" cy="1778930"/>
          </a:xfrm>
          <a:prstGeom prst="rect">
            <a:avLst/>
          </a:prstGeom>
        </p:spPr>
      </p:pic>
      <p:sp>
        <p:nvSpPr>
          <p:cNvPr id="3" name="Slide Number Placeholder 2"/>
          <p:cNvSpPr>
            <a:spLocks noGrp="1"/>
          </p:cNvSpPr>
          <p:nvPr>
            <p:ph type="sldNum" sz="quarter" idx="12"/>
          </p:nvPr>
        </p:nvSpPr>
        <p:spPr/>
        <p:txBody>
          <a:bodyPr/>
          <a:lstStyle/>
          <a:p>
            <a:fld id="{6F42FDE4-A7DD-41A7-A0A6-9B649FB43336}" type="slidenum">
              <a:rPr kumimoji="0" lang="en-US" smtClean="0"/>
              <a:pPr/>
              <a:t>1</a:t>
            </a:fld>
            <a:endParaRPr kumimoji="0" lang="en-US"/>
          </a:p>
        </p:txBody>
      </p:sp>
    </p:spTree>
    <p:extLst>
      <p:ext uri="{BB962C8B-B14F-4D97-AF65-F5344CB8AC3E}">
        <p14:creationId xmlns:p14="http://schemas.microsoft.com/office/powerpoint/2010/main" val="20714009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normAutofit fontScale="90000"/>
          </a:bodyPr>
          <a:lstStyle/>
          <a:p>
            <a:pPr algn="ctr"/>
            <a:r>
              <a:rPr lang="en-US" dirty="0" smtClean="0"/>
              <a:t>Extension to </a:t>
            </a:r>
            <a:r>
              <a:rPr lang="en-US" dirty="0" err="1" smtClean="0"/>
              <a:t>LiDAR</a:t>
            </a:r>
            <a:r>
              <a:rPr lang="en-US" dirty="0" smtClean="0"/>
              <a:t> Segmentation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0611" y="1143000"/>
            <a:ext cx="1700375" cy="254791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9803" r="31937" b="13402"/>
          <a:stretch/>
        </p:blipFill>
        <p:spPr>
          <a:xfrm>
            <a:off x="2696811" y="4519108"/>
            <a:ext cx="1630822" cy="205048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811" y="1371600"/>
            <a:ext cx="1700375" cy="220980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22789" r="29292"/>
          <a:stretch/>
        </p:blipFill>
        <p:spPr>
          <a:xfrm>
            <a:off x="5164795" y="4495800"/>
            <a:ext cx="1418216" cy="2073796"/>
          </a:xfrm>
          <a:prstGeom prst="rect">
            <a:avLst/>
          </a:prstGeom>
        </p:spPr>
      </p:pic>
      <p:sp>
        <p:nvSpPr>
          <p:cNvPr id="9" name="Right Arrow 8"/>
          <p:cNvSpPr/>
          <p:nvPr/>
        </p:nvSpPr>
        <p:spPr bwMode="auto">
          <a:xfrm>
            <a:off x="4383405" y="2226458"/>
            <a:ext cx="781390" cy="190500"/>
          </a:xfrm>
          <a:prstGeom prst="rightArrow">
            <a:avLst/>
          </a:prstGeom>
          <a:solidFill>
            <a:schemeClr val="accent1"/>
          </a:solidFill>
          <a:ln>
            <a:noFill/>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800" b="1" i="0" u="none" strike="noStrike" cap="none" normalizeH="0" baseline="0" smtClean="0">
              <a:ln>
                <a:noFill/>
              </a:ln>
              <a:solidFill>
                <a:srgbClr val="990000"/>
              </a:solidFill>
              <a:effectLst/>
              <a:latin typeface="Tahoma" pitchFamily="34" charset="0"/>
            </a:endParaRPr>
          </a:p>
        </p:txBody>
      </p:sp>
      <p:sp>
        <p:nvSpPr>
          <p:cNvPr id="10" name="Right Arrow 9"/>
          <p:cNvSpPr/>
          <p:nvPr/>
        </p:nvSpPr>
        <p:spPr bwMode="auto">
          <a:xfrm>
            <a:off x="4373211" y="5449102"/>
            <a:ext cx="781390" cy="190500"/>
          </a:xfrm>
          <a:prstGeom prst="rightArrow">
            <a:avLst/>
          </a:prstGeom>
          <a:solidFill>
            <a:schemeClr val="accent1"/>
          </a:solidFill>
          <a:ln>
            <a:noFill/>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800" b="1" i="0" u="none" strike="noStrike" cap="none" normalizeH="0" baseline="0" smtClean="0">
              <a:ln>
                <a:noFill/>
              </a:ln>
              <a:solidFill>
                <a:srgbClr val="990000"/>
              </a:solidFill>
              <a:effectLst/>
              <a:latin typeface="Tahoma" pitchFamily="34" charset="0"/>
            </a:endParaRPr>
          </a:p>
        </p:txBody>
      </p:sp>
      <p:cxnSp>
        <p:nvCxnSpPr>
          <p:cNvPr id="12" name="Straight Connector 11"/>
          <p:cNvCxnSpPr/>
          <p:nvPr/>
        </p:nvCxnSpPr>
        <p:spPr>
          <a:xfrm>
            <a:off x="2620611" y="3962400"/>
            <a:ext cx="44196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8639665" y="6528816"/>
            <a:ext cx="457200" cy="329184"/>
          </a:xfrm>
        </p:spPr>
        <p:txBody>
          <a:bodyPr/>
          <a:lstStyle/>
          <a:p>
            <a:fld id="{6F42FDE4-A7DD-41A7-A0A6-9B649FB43336}" type="slidenum">
              <a:rPr kumimoji="0" lang="en-US" smtClean="0"/>
              <a:pPr/>
              <a:t>10</a:t>
            </a:fld>
            <a:endParaRPr kumimoji="0" lang="en-US" dirty="0"/>
          </a:p>
        </p:txBody>
      </p:sp>
    </p:spTree>
    <p:extLst>
      <p:ext uri="{BB962C8B-B14F-4D97-AF65-F5344CB8AC3E}">
        <p14:creationId xmlns:p14="http://schemas.microsoft.com/office/powerpoint/2010/main" val="1666989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799"/>
            <a:ext cx="8382000" cy="5219937"/>
          </a:xfrm>
        </p:spPr>
        <p:txBody>
          <a:bodyPr>
            <a:normAutofit/>
          </a:bodyPr>
          <a:lstStyle/>
          <a:p>
            <a:r>
              <a:rPr lang="en-US" dirty="0" smtClean="0"/>
              <a:t>Represent the LiDAR data as a 4-channel image L (RGBD)</a:t>
            </a:r>
          </a:p>
          <a:p>
            <a:endParaRPr lang="en-US" dirty="0"/>
          </a:p>
          <a:p>
            <a:endParaRPr lang="en-US" dirty="0" smtClean="0"/>
          </a:p>
          <a:p>
            <a:endParaRPr lang="en-US" dirty="0" smtClean="0"/>
          </a:p>
          <a:p>
            <a:endParaRPr lang="en-US" dirty="0" smtClean="0"/>
          </a:p>
          <a:p>
            <a:endParaRPr lang="en-US" dirty="0" smtClean="0"/>
          </a:p>
          <a:p>
            <a:r>
              <a:rPr lang="en-US" dirty="0" smtClean="0"/>
              <a:t>Modifications to the graph</a:t>
            </a:r>
          </a:p>
          <a:p>
            <a:endParaRPr lang="en-US" dirty="0" smtClean="0"/>
          </a:p>
          <a:p>
            <a:pPr lvl="1"/>
            <a:r>
              <a:rPr lang="en-US" dirty="0" smtClean="0"/>
              <a:t>Difference function between pixels includes the depth information</a:t>
            </a:r>
          </a:p>
          <a:p>
            <a:pPr lvl="1"/>
            <a:endParaRPr lang="en-US" dirty="0"/>
          </a:p>
          <a:p>
            <a:pPr lvl="1"/>
            <a:r>
              <a:rPr lang="en-US" dirty="0" smtClean="0"/>
              <a:t>4D histograms to compute terminal edge weights</a:t>
            </a:r>
            <a:endParaRPr lang="en-US" dirty="0"/>
          </a:p>
        </p:txBody>
      </p:sp>
      <p:sp>
        <p:nvSpPr>
          <p:cNvPr id="2" name="Title 1"/>
          <p:cNvSpPr>
            <a:spLocks noGrp="1"/>
          </p:cNvSpPr>
          <p:nvPr>
            <p:ph type="title"/>
          </p:nvPr>
        </p:nvSpPr>
        <p:spPr>
          <a:xfrm>
            <a:off x="0" y="381000"/>
            <a:ext cx="9144000" cy="685800"/>
          </a:xfrm>
        </p:spPr>
        <p:txBody>
          <a:bodyPr>
            <a:normAutofit fontScale="90000"/>
          </a:bodyPr>
          <a:lstStyle/>
          <a:p>
            <a:pPr algn="ctr"/>
            <a:r>
              <a:rPr lang="en-US" dirty="0" smtClean="0"/>
              <a:t>Direct Extension of Image Segmentation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736" y="2214442"/>
            <a:ext cx="1858144" cy="167947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6521" y="2214442"/>
            <a:ext cx="1842170" cy="1679476"/>
          </a:xfrm>
          <a:prstGeom prst="rect">
            <a:avLst/>
          </a:prstGeom>
        </p:spPr>
      </p:pic>
      <p:sp>
        <p:nvSpPr>
          <p:cNvPr id="6" name="TextBox 5"/>
          <p:cNvSpPr txBox="1"/>
          <p:nvPr/>
        </p:nvSpPr>
        <p:spPr>
          <a:xfrm>
            <a:off x="2947662" y="2821675"/>
            <a:ext cx="319318" cy="369332"/>
          </a:xfrm>
          <a:prstGeom prst="rect">
            <a:avLst/>
          </a:prstGeom>
          <a:noFill/>
        </p:spPr>
        <p:txBody>
          <a:bodyPr wrap="none" rtlCol="0">
            <a:spAutoFit/>
          </a:bodyPr>
          <a:lstStyle/>
          <a:p>
            <a:r>
              <a:rPr lang="en-US" dirty="0" smtClean="0"/>
              <a:t>+</a:t>
            </a:r>
            <a:endParaRPr lang="en-US" dirty="0"/>
          </a:p>
        </p:txBody>
      </p:sp>
      <p:sp>
        <p:nvSpPr>
          <p:cNvPr id="7" name="TextBox 6"/>
          <p:cNvSpPr txBox="1"/>
          <p:nvPr/>
        </p:nvSpPr>
        <p:spPr>
          <a:xfrm>
            <a:off x="5486400" y="2650734"/>
            <a:ext cx="319318" cy="369332"/>
          </a:xfrm>
          <a:prstGeom prst="rect">
            <a:avLst/>
          </a:prstGeom>
          <a:noFill/>
        </p:spPr>
        <p:txBody>
          <a:bodyPr wrap="none" rtlCol="0">
            <a:spAutoFit/>
          </a:bodyPr>
          <a:lstStyle/>
          <a:p>
            <a:r>
              <a:rPr lang="en-US" dirty="0"/>
              <a:t>=</a:t>
            </a:r>
          </a:p>
        </p:txBody>
      </p:sp>
      <p:grpSp>
        <p:nvGrpSpPr>
          <p:cNvPr id="12" name="Group 11"/>
          <p:cNvGrpSpPr/>
          <p:nvPr/>
        </p:nvGrpSpPr>
        <p:grpSpPr>
          <a:xfrm>
            <a:off x="5889879" y="2214441"/>
            <a:ext cx="2050066" cy="1693533"/>
            <a:chOff x="5943600" y="2057400"/>
            <a:chExt cx="1752600" cy="144780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2362200"/>
              <a:ext cx="1203816" cy="109749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174631"/>
              <a:ext cx="1219200" cy="1101969"/>
            </a:xfrm>
            <a:prstGeom prst="rect">
              <a:avLst/>
            </a:prstGeom>
          </p:spPr>
        </p:pic>
        <p:sp>
          <p:nvSpPr>
            <p:cNvPr id="10" name="Rectangle 9"/>
            <p:cNvSpPr/>
            <p:nvPr/>
          </p:nvSpPr>
          <p:spPr>
            <a:xfrm>
              <a:off x="5943600" y="2057400"/>
              <a:ext cx="1752600" cy="144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Slide Number Placeholder 10"/>
          <p:cNvSpPr>
            <a:spLocks noGrp="1"/>
          </p:cNvSpPr>
          <p:nvPr>
            <p:ph type="sldNum" sz="quarter" idx="12"/>
          </p:nvPr>
        </p:nvSpPr>
        <p:spPr/>
        <p:txBody>
          <a:bodyPr/>
          <a:lstStyle/>
          <a:p>
            <a:fld id="{6F42FDE4-A7DD-41A7-A0A6-9B649FB43336}" type="slidenum">
              <a:rPr kumimoji="0" lang="en-US" smtClean="0"/>
              <a:pPr/>
              <a:t>11</a:t>
            </a:fld>
            <a:endParaRPr kumimoji="0" lang="en-US"/>
          </a:p>
        </p:txBody>
      </p:sp>
    </p:spTree>
    <p:extLst>
      <p:ext uri="{BB962C8B-B14F-4D97-AF65-F5344CB8AC3E}">
        <p14:creationId xmlns:p14="http://schemas.microsoft.com/office/powerpoint/2010/main" val="2059645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normAutofit fontScale="90000"/>
          </a:bodyPr>
          <a:lstStyle/>
          <a:p>
            <a:pPr algn="ctr"/>
            <a:r>
              <a:rPr lang="en-US" dirty="0" smtClean="0"/>
              <a:t>Normalizing Image Channels</a:t>
            </a:r>
            <a:endParaRPr lang="en-US" dirty="0"/>
          </a:p>
        </p:txBody>
      </p:sp>
      <p:sp>
        <p:nvSpPr>
          <p:cNvPr id="3" name="Content Placeholder 2"/>
          <p:cNvSpPr>
            <a:spLocks noGrp="1"/>
          </p:cNvSpPr>
          <p:nvPr>
            <p:ph idx="1"/>
          </p:nvPr>
        </p:nvSpPr>
        <p:spPr>
          <a:xfrm>
            <a:off x="381000" y="1143000"/>
            <a:ext cx="8534400" cy="3124200"/>
          </a:xfrm>
        </p:spPr>
        <p:txBody>
          <a:bodyPr>
            <a:normAutofit/>
          </a:bodyPr>
          <a:lstStyle/>
          <a:p>
            <a:r>
              <a:rPr lang="en-US" sz="2000" dirty="0" smtClean="0"/>
              <a:t>Assumed R, G and B channels contribute equally, but depth channel values are very different</a:t>
            </a:r>
          </a:p>
          <a:p>
            <a:endParaRPr lang="en-US" sz="2000" dirty="0"/>
          </a:p>
          <a:p>
            <a:r>
              <a:rPr lang="en-US" sz="2000" dirty="0" smtClean="0"/>
              <a:t>Weighted difference function</a:t>
            </a:r>
          </a:p>
          <a:p>
            <a:endParaRPr lang="en-US" sz="2000" dirty="0"/>
          </a:p>
          <a:p>
            <a:endParaRPr lang="en-US" sz="2000" dirty="0" smtClean="0"/>
          </a:p>
          <a:p>
            <a:endParaRPr lang="en-US" sz="2000" dirty="0"/>
          </a:p>
          <a:p>
            <a:r>
              <a:rPr lang="en-US" sz="2000" dirty="0" smtClean="0"/>
              <a:t>Normalize the channels</a:t>
            </a:r>
            <a:endParaRPr lang="en-US" sz="2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895600"/>
            <a:ext cx="8613666" cy="4572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1841" y="5562600"/>
            <a:ext cx="1652020" cy="73761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5622" y="4559808"/>
            <a:ext cx="1347218" cy="73761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5794" y="4495800"/>
            <a:ext cx="2895606" cy="865634"/>
          </a:xfrm>
          <a:prstGeom prst="rect">
            <a:avLst/>
          </a:prstGeom>
        </p:spPr>
      </p:pic>
      <p:sp>
        <p:nvSpPr>
          <p:cNvPr id="8" name="Slide Number Placeholder 7"/>
          <p:cNvSpPr>
            <a:spLocks noGrp="1"/>
          </p:cNvSpPr>
          <p:nvPr>
            <p:ph type="sldNum" sz="quarter" idx="12"/>
          </p:nvPr>
        </p:nvSpPr>
        <p:spPr/>
        <p:txBody>
          <a:bodyPr/>
          <a:lstStyle/>
          <a:p>
            <a:fld id="{6F42FDE4-A7DD-41A7-A0A6-9B649FB43336}" type="slidenum">
              <a:rPr kumimoji="0" lang="en-US" smtClean="0"/>
              <a:pPr/>
              <a:t>12</a:t>
            </a:fld>
            <a:endParaRPr kumimoji="0" lang="en-US"/>
          </a:p>
        </p:txBody>
      </p:sp>
    </p:spTree>
    <p:extLst>
      <p:ext uri="{BB962C8B-B14F-4D97-AF65-F5344CB8AC3E}">
        <p14:creationId xmlns:p14="http://schemas.microsoft.com/office/powerpoint/2010/main" val="891561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989604"/>
            <a:ext cx="3299877" cy="254793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3848" y="914400"/>
            <a:ext cx="3397273" cy="262314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3722956"/>
            <a:ext cx="3299877" cy="254793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3848" y="3700465"/>
            <a:ext cx="3397273" cy="2623139"/>
          </a:xfrm>
          <a:prstGeom prst="rect">
            <a:avLst/>
          </a:prstGeom>
        </p:spPr>
      </p:pic>
      <p:sp>
        <p:nvSpPr>
          <p:cNvPr id="2" name="Title 1"/>
          <p:cNvSpPr>
            <a:spLocks noGrp="1"/>
          </p:cNvSpPr>
          <p:nvPr>
            <p:ph type="title"/>
          </p:nvPr>
        </p:nvSpPr>
        <p:spPr>
          <a:xfrm>
            <a:off x="0" y="381000"/>
            <a:ext cx="9144000" cy="685800"/>
          </a:xfrm>
        </p:spPr>
        <p:txBody>
          <a:bodyPr>
            <a:normAutofit fontScale="90000"/>
          </a:bodyPr>
          <a:lstStyle/>
          <a:p>
            <a:pPr algn="ctr"/>
            <a:r>
              <a:rPr lang="en-US" dirty="0" smtClean="0"/>
              <a:t>Poor Results!</a:t>
            </a:r>
            <a:endParaRPr lang="en-US" dirty="0"/>
          </a:p>
        </p:txBody>
      </p:sp>
      <p:sp>
        <p:nvSpPr>
          <p:cNvPr id="9" name="TextBox 8"/>
          <p:cNvSpPr txBox="1"/>
          <p:nvPr/>
        </p:nvSpPr>
        <p:spPr>
          <a:xfrm>
            <a:off x="1524000" y="1002268"/>
            <a:ext cx="1202573" cy="369332"/>
          </a:xfrm>
          <a:prstGeom prst="rect">
            <a:avLst/>
          </a:prstGeom>
          <a:noFill/>
        </p:spPr>
        <p:txBody>
          <a:bodyPr wrap="none" rtlCol="0">
            <a:spAutoFit/>
          </a:bodyPr>
          <a:lstStyle/>
          <a:p>
            <a:r>
              <a:rPr lang="en-US" dirty="0" smtClean="0"/>
              <a:t>Color only</a:t>
            </a:r>
            <a:endParaRPr lang="en-US" dirty="0"/>
          </a:p>
        </p:txBody>
      </p:sp>
      <p:sp>
        <p:nvSpPr>
          <p:cNvPr id="10" name="TextBox 9"/>
          <p:cNvSpPr txBox="1"/>
          <p:nvPr/>
        </p:nvSpPr>
        <p:spPr>
          <a:xfrm>
            <a:off x="5032376" y="3733800"/>
            <a:ext cx="2656496" cy="369332"/>
          </a:xfrm>
          <a:prstGeom prst="rect">
            <a:avLst/>
          </a:prstGeom>
          <a:noFill/>
        </p:spPr>
        <p:txBody>
          <a:bodyPr wrap="none" rtlCol="0">
            <a:spAutoFit/>
          </a:bodyPr>
          <a:lstStyle/>
          <a:p>
            <a:r>
              <a:rPr lang="en-US" dirty="0" smtClean="0"/>
              <a:t>Manual weight tweaking</a:t>
            </a:r>
            <a:endParaRPr lang="en-US" dirty="0"/>
          </a:p>
        </p:txBody>
      </p:sp>
      <p:sp>
        <p:nvSpPr>
          <p:cNvPr id="12" name="TextBox 11"/>
          <p:cNvSpPr txBox="1"/>
          <p:nvPr/>
        </p:nvSpPr>
        <p:spPr>
          <a:xfrm>
            <a:off x="1447882" y="3733800"/>
            <a:ext cx="1600118" cy="369332"/>
          </a:xfrm>
          <a:prstGeom prst="rect">
            <a:avLst/>
          </a:prstGeom>
          <a:noFill/>
        </p:spPr>
        <p:txBody>
          <a:bodyPr wrap="none" rtlCol="0">
            <a:spAutoFit/>
          </a:bodyPr>
          <a:lstStyle/>
          <a:p>
            <a:r>
              <a:rPr lang="en-US" dirty="0" smtClean="0"/>
              <a:t>Equal weights</a:t>
            </a:r>
            <a:endParaRPr lang="en-US" dirty="0"/>
          </a:p>
        </p:txBody>
      </p:sp>
      <p:sp>
        <p:nvSpPr>
          <p:cNvPr id="14" name="TextBox 13"/>
          <p:cNvSpPr txBox="1"/>
          <p:nvPr/>
        </p:nvSpPr>
        <p:spPr>
          <a:xfrm>
            <a:off x="5603040" y="990600"/>
            <a:ext cx="1290738" cy="369332"/>
          </a:xfrm>
          <a:prstGeom prst="rect">
            <a:avLst/>
          </a:prstGeom>
          <a:noFill/>
        </p:spPr>
        <p:txBody>
          <a:bodyPr wrap="none" rtlCol="0">
            <a:spAutoFit/>
          </a:bodyPr>
          <a:lstStyle/>
          <a:p>
            <a:r>
              <a:rPr lang="en-US" dirty="0" smtClean="0"/>
              <a:t>Depth only</a:t>
            </a:r>
            <a:endParaRPr lang="en-US" dirty="0"/>
          </a:p>
        </p:txBody>
      </p:sp>
      <p:sp>
        <p:nvSpPr>
          <p:cNvPr id="3" name="Slide Number Placeholder 2"/>
          <p:cNvSpPr>
            <a:spLocks noGrp="1"/>
          </p:cNvSpPr>
          <p:nvPr>
            <p:ph type="sldNum" sz="quarter" idx="12"/>
          </p:nvPr>
        </p:nvSpPr>
        <p:spPr/>
        <p:txBody>
          <a:bodyPr/>
          <a:lstStyle/>
          <a:p>
            <a:fld id="{6F42FDE4-A7DD-41A7-A0A6-9B649FB43336}" type="slidenum">
              <a:rPr kumimoji="0" lang="en-US" smtClean="0"/>
              <a:pPr/>
              <a:t>13</a:t>
            </a:fld>
            <a:endParaRPr kumimoji="0" lang="en-US"/>
          </a:p>
        </p:txBody>
      </p:sp>
    </p:spTree>
    <p:extLst>
      <p:ext uri="{BB962C8B-B14F-4D97-AF65-F5344CB8AC3E}">
        <p14:creationId xmlns:p14="http://schemas.microsoft.com/office/powerpoint/2010/main" val="1250010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normAutofit fontScale="90000"/>
          </a:bodyPr>
          <a:lstStyle/>
          <a:p>
            <a:pPr algn="ctr"/>
            <a:r>
              <a:rPr lang="en-US" dirty="0" smtClean="0"/>
              <a:t>Behavior of Depth-Only Segmentation</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5575" y="1205928"/>
            <a:ext cx="2278813" cy="2084554"/>
          </a:xfrm>
          <a:prstGeom prst="rect">
            <a:avLst/>
          </a:prstGeom>
        </p:spPr>
      </p:pic>
      <p:sp>
        <p:nvSpPr>
          <p:cNvPr id="5" name="Slide Number Placeholder 4"/>
          <p:cNvSpPr>
            <a:spLocks noGrp="1"/>
          </p:cNvSpPr>
          <p:nvPr>
            <p:ph type="sldNum" sz="quarter" idx="12"/>
          </p:nvPr>
        </p:nvSpPr>
        <p:spPr/>
        <p:txBody>
          <a:bodyPr/>
          <a:lstStyle/>
          <a:p>
            <a:fld id="{6F42FDE4-A7DD-41A7-A0A6-9B649FB43336}" type="slidenum">
              <a:rPr kumimoji="0" lang="en-US" smtClean="0"/>
              <a:pPr/>
              <a:t>14</a:t>
            </a:fld>
            <a:endParaRPr kumimoji="0"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4126" y="3451004"/>
            <a:ext cx="4666616" cy="324983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238" y="1066800"/>
            <a:ext cx="3193107" cy="2223682"/>
          </a:xfrm>
          <a:prstGeom prst="rect">
            <a:avLst/>
          </a:prstGeom>
        </p:spPr>
      </p:pic>
    </p:spTree>
    <p:extLst>
      <p:ext uri="{BB962C8B-B14F-4D97-AF65-F5344CB8AC3E}">
        <p14:creationId xmlns:p14="http://schemas.microsoft.com/office/powerpoint/2010/main" val="223585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normAutofit fontScale="90000"/>
          </a:bodyPr>
          <a:lstStyle/>
          <a:p>
            <a:pPr algn="ctr"/>
            <a:r>
              <a:rPr lang="en-US" dirty="0"/>
              <a:t>Realization - </a:t>
            </a:r>
            <a:r>
              <a:rPr lang="en-US" dirty="0" smtClean="0"/>
              <a:t>Undersegmentation</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7187" y="1265232"/>
            <a:ext cx="3157151" cy="252571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1972" y="3936997"/>
            <a:ext cx="2042366" cy="2576049"/>
          </a:xfrm>
          <a:prstGeom prst="rect">
            <a:avLst/>
          </a:prstGeom>
        </p:spPr>
      </p:pic>
      <p:sp>
        <p:nvSpPr>
          <p:cNvPr id="10" name="Slide Number Placeholder 9"/>
          <p:cNvSpPr>
            <a:spLocks noGrp="1"/>
          </p:cNvSpPr>
          <p:nvPr>
            <p:ph type="sldNum" sz="quarter" idx="12"/>
          </p:nvPr>
        </p:nvSpPr>
        <p:spPr/>
        <p:txBody>
          <a:bodyPr/>
          <a:lstStyle/>
          <a:p>
            <a:fld id="{6F42FDE4-A7DD-41A7-A0A6-9B649FB43336}" type="slidenum">
              <a:rPr kumimoji="0" lang="en-US" smtClean="0"/>
              <a:pPr/>
              <a:t>15</a:t>
            </a:fld>
            <a:endParaRPr kumimoji="0" lang="en-US"/>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6591" y="3936998"/>
            <a:ext cx="1832190" cy="257604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6591" y="1265231"/>
            <a:ext cx="1381917" cy="252572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0630" y="1265229"/>
            <a:ext cx="1376374" cy="2525719"/>
          </a:xfrm>
          <a:prstGeom prst="rect">
            <a:avLst/>
          </a:prstGeom>
        </p:spPr>
      </p:pic>
    </p:spTree>
    <p:extLst>
      <p:ext uri="{BB962C8B-B14F-4D97-AF65-F5344CB8AC3E}">
        <p14:creationId xmlns:p14="http://schemas.microsoft.com/office/powerpoint/2010/main" val="2704181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77200" cy="685800"/>
          </a:xfrm>
        </p:spPr>
        <p:txBody>
          <a:bodyPr>
            <a:normAutofit fontScale="90000"/>
          </a:bodyPr>
          <a:lstStyle/>
          <a:p>
            <a:pPr algn="ctr"/>
            <a:r>
              <a:rPr lang="en-US" dirty="0" smtClean="0"/>
              <a:t>Two-step segmentation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999" y="990600"/>
            <a:ext cx="3623759" cy="2514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8100" y="990600"/>
            <a:ext cx="3623759" cy="2514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485" y="3878632"/>
            <a:ext cx="3679825" cy="255350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8100" y="3891332"/>
            <a:ext cx="3661523" cy="2540805"/>
          </a:xfrm>
          <a:prstGeom prst="rect">
            <a:avLst/>
          </a:prstGeom>
        </p:spPr>
      </p:pic>
      <p:sp>
        <p:nvSpPr>
          <p:cNvPr id="8" name="Right Arrow 7"/>
          <p:cNvSpPr/>
          <p:nvPr/>
        </p:nvSpPr>
        <p:spPr bwMode="auto">
          <a:xfrm>
            <a:off x="4012415" y="2247900"/>
            <a:ext cx="1111064" cy="381000"/>
          </a:xfrm>
          <a:prstGeom prst="rightArrow">
            <a:avLst/>
          </a:prstGeom>
          <a:solidFill>
            <a:schemeClr val="accent1"/>
          </a:solidFill>
          <a:ln>
            <a:noFill/>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800" b="1" i="0" u="none" strike="noStrike" cap="none" normalizeH="0" baseline="0" smtClean="0">
              <a:ln>
                <a:noFill/>
              </a:ln>
              <a:solidFill>
                <a:srgbClr val="990000"/>
              </a:solidFill>
              <a:effectLst/>
              <a:latin typeface="Tahoma" pitchFamily="34" charset="0"/>
            </a:endParaRPr>
          </a:p>
        </p:txBody>
      </p:sp>
      <p:sp>
        <p:nvSpPr>
          <p:cNvPr id="10" name="Right Arrow 9"/>
          <p:cNvSpPr/>
          <p:nvPr/>
        </p:nvSpPr>
        <p:spPr bwMode="auto">
          <a:xfrm rot="9267968">
            <a:off x="3767431" y="3286540"/>
            <a:ext cx="1471007" cy="347978"/>
          </a:xfrm>
          <a:prstGeom prst="rightArrow">
            <a:avLst/>
          </a:prstGeom>
          <a:solidFill>
            <a:schemeClr val="accent1"/>
          </a:solidFill>
          <a:ln>
            <a:noFill/>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800" b="1" i="0" u="none" strike="noStrike" cap="none" normalizeH="0" baseline="0" smtClean="0">
              <a:ln>
                <a:noFill/>
              </a:ln>
              <a:solidFill>
                <a:srgbClr val="990000"/>
              </a:solidFill>
              <a:effectLst/>
              <a:latin typeface="Tahoma" pitchFamily="34" charset="0"/>
            </a:endParaRPr>
          </a:p>
        </p:txBody>
      </p:sp>
      <p:sp>
        <p:nvSpPr>
          <p:cNvPr id="11" name="Right Arrow 10"/>
          <p:cNvSpPr/>
          <p:nvPr/>
        </p:nvSpPr>
        <p:spPr bwMode="auto">
          <a:xfrm>
            <a:off x="4044689" y="4971234"/>
            <a:ext cx="1078790" cy="381000"/>
          </a:xfrm>
          <a:prstGeom prst="rightArrow">
            <a:avLst/>
          </a:prstGeom>
          <a:solidFill>
            <a:schemeClr val="accent1"/>
          </a:solidFill>
          <a:ln>
            <a:noFill/>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800" b="1" i="0" u="none" strike="noStrike" cap="none" normalizeH="0" baseline="0" smtClean="0">
              <a:ln>
                <a:noFill/>
              </a:ln>
              <a:solidFill>
                <a:srgbClr val="990000"/>
              </a:solidFill>
              <a:effectLst/>
              <a:latin typeface="Tahoma" pitchFamily="34" charset="0"/>
            </a:endParaRPr>
          </a:p>
        </p:txBody>
      </p:sp>
      <p:sp>
        <p:nvSpPr>
          <p:cNvPr id="3" name="Slide Number Placeholder 2"/>
          <p:cNvSpPr>
            <a:spLocks noGrp="1"/>
          </p:cNvSpPr>
          <p:nvPr>
            <p:ph type="sldNum" sz="quarter" idx="12"/>
          </p:nvPr>
        </p:nvSpPr>
        <p:spPr/>
        <p:txBody>
          <a:bodyPr/>
          <a:lstStyle/>
          <a:p>
            <a:fld id="{6F42FDE4-A7DD-41A7-A0A6-9B649FB43336}" type="slidenum">
              <a:rPr kumimoji="0" lang="en-US" smtClean="0"/>
              <a:pPr/>
              <a:t>16</a:t>
            </a:fld>
            <a:endParaRPr kumimoji="0" lang="en-US"/>
          </a:p>
        </p:txBody>
      </p:sp>
    </p:spTree>
    <p:extLst>
      <p:ext uri="{BB962C8B-B14F-4D97-AF65-F5344CB8AC3E}">
        <p14:creationId xmlns:p14="http://schemas.microsoft.com/office/powerpoint/2010/main" val="4161044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normAutofit/>
          </a:bodyPr>
          <a:lstStyle/>
          <a:p>
            <a:pPr algn="ctr"/>
            <a:r>
              <a:rPr lang="en-US" sz="3600" dirty="0" smtClean="0"/>
              <a:t>New Background Pixel Determination</a:t>
            </a:r>
            <a:endParaRPr lang="en-US" sz="36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6673" y="2530366"/>
            <a:ext cx="2911294" cy="2247901"/>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0873" y="2538249"/>
            <a:ext cx="2473180" cy="226235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4073" y="2532994"/>
            <a:ext cx="2478927" cy="2267608"/>
          </a:xfrm>
          <a:prstGeom prst="rect">
            <a:avLst/>
          </a:prstGeom>
        </p:spPr>
      </p:pic>
      <p:sp>
        <p:nvSpPr>
          <p:cNvPr id="3" name="Slide Number Placeholder 2"/>
          <p:cNvSpPr>
            <a:spLocks noGrp="1"/>
          </p:cNvSpPr>
          <p:nvPr>
            <p:ph type="sldNum" sz="quarter" idx="12"/>
          </p:nvPr>
        </p:nvSpPr>
        <p:spPr/>
        <p:txBody>
          <a:bodyPr/>
          <a:lstStyle/>
          <a:p>
            <a:fld id="{6F42FDE4-A7DD-41A7-A0A6-9B649FB43336}" type="slidenum">
              <a:rPr kumimoji="0" lang="en-US" smtClean="0"/>
              <a:pPr/>
              <a:t>17</a:t>
            </a:fld>
            <a:endParaRPr kumimoji="0" lang="en-US"/>
          </a:p>
        </p:txBody>
      </p:sp>
    </p:spTree>
    <p:extLst>
      <p:ext uri="{BB962C8B-B14F-4D97-AF65-F5344CB8AC3E}">
        <p14:creationId xmlns:p14="http://schemas.microsoft.com/office/powerpoint/2010/main" val="12228189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normAutofit fontScale="90000"/>
          </a:bodyPr>
          <a:lstStyle/>
          <a:p>
            <a:pPr algn="ctr"/>
            <a:r>
              <a:rPr lang="en-US" dirty="0" smtClean="0"/>
              <a:t>Recorded Segmentation Session</a:t>
            </a:r>
            <a:endParaRPr lang="en-US" dirty="0"/>
          </a:p>
        </p:txBody>
      </p:sp>
      <p:pic>
        <p:nvPicPr>
          <p:cNvPr id="3" name="SegmentationTrashca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304800" y="1131729"/>
            <a:ext cx="8458200" cy="5421471"/>
          </a:xfrm>
          <a:prstGeom prst="rect">
            <a:avLst/>
          </a:prstGeom>
        </p:spPr>
      </p:pic>
      <p:sp>
        <p:nvSpPr>
          <p:cNvPr id="4" name="Slide Number Placeholder 3"/>
          <p:cNvSpPr>
            <a:spLocks noGrp="1"/>
          </p:cNvSpPr>
          <p:nvPr>
            <p:ph type="sldNum" sz="quarter" idx="12"/>
          </p:nvPr>
        </p:nvSpPr>
        <p:spPr/>
        <p:txBody>
          <a:bodyPr/>
          <a:lstStyle/>
          <a:p>
            <a:fld id="{6F42FDE4-A7DD-41A7-A0A6-9B649FB43336}" type="slidenum">
              <a:rPr kumimoji="0" lang="en-US" smtClean="0"/>
              <a:pPr/>
              <a:t>18</a:t>
            </a:fld>
            <a:endParaRPr kumimoji="0" lang="en-US"/>
          </a:p>
        </p:txBody>
      </p:sp>
    </p:spTree>
    <p:extLst>
      <p:ext uri="{BB962C8B-B14F-4D97-AF65-F5344CB8AC3E}">
        <p14:creationId xmlns:p14="http://schemas.microsoft.com/office/powerpoint/2010/main" val="5635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normAutofit fontScale="90000"/>
          </a:bodyPr>
          <a:lstStyle/>
          <a:p>
            <a:pPr algn="ctr"/>
            <a:r>
              <a:rPr lang="en-US" dirty="0" smtClean="0"/>
              <a:t>Results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3350" y="1066800"/>
            <a:ext cx="2387049" cy="167259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5749" y="1066799"/>
            <a:ext cx="2387051" cy="167259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3350" y="3015245"/>
            <a:ext cx="2387051" cy="167259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5748" y="3015245"/>
            <a:ext cx="2387051" cy="1672594"/>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3349" y="4953000"/>
            <a:ext cx="2387049" cy="1672593"/>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5749" y="4953000"/>
            <a:ext cx="2387050" cy="1672593"/>
          </a:xfrm>
          <a:prstGeom prst="rect">
            <a:avLst/>
          </a:prstGeom>
        </p:spPr>
      </p:pic>
      <p:cxnSp>
        <p:nvCxnSpPr>
          <p:cNvPr id="13" name="Straight Connector 12"/>
          <p:cNvCxnSpPr/>
          <p:nvPr/>
        </p:nvCxnSpPr>
        <p:spPr bwMode="auto">
          <a:xfrm>
            <a:off x="2032550" y="2895600"/>
            <a:ext cx="513025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2032550" y="4816737"/>
            <a:ext cx="513025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Slide Number Placeholder 2"/>
          <p:cNvSpPr>
            <a:spLocks noGrp="1"/>
          </p:cNvSpPr>
          <p:nvPr>
            <p:ph type="sldNum" sz="quarter" idx="12"/>
          </p:nvPr>
        </p:nvSpPr>
        <p:spPr/>
        <p:txBody>
          <a:bodyPr/>
          <a:lstStyle/>
          <a:p>
            <a:fld id="{6F42FDE4-A7DD-41A7-A0A6-9B649FB43336}" type="slidenum">
              <a:rPr kumimoji="0" lang="en-US" smtClean="0"/>
              <a:pPr/>
              <a:t>19</a:t>
            </a:fld>
            <a:endParaRPr kumimoji="0" lang="en-US"/>
          </a:p>
        </p:txBody>
      </p:sp>
    </p:spTree>
    <p:extLst>
      <p:ext uri="{BB962C8B-B14F-4D97-AF65-F5344CB8AC3E}">
        <p14:creationId xmlns:p14="http://schemas.microsoft.com/office/powerpoint/2010/main" val="3878629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09600"/>
          </a:xfrm>
        </p:spPr>
        <p:txBody>
          <a:bodyPr>
            <a:normAutofit fontScale="90000"/>
          </a:bodyPr>
          <a:lstStyle/>
          <a:p>
            <a:pPr algn="ctr"/>
            <a:r>
              <a:rPr lang="en-US" dirty="0" smtClean="0"/>
              <a:t>Thesis Contributions</a:t>
            </a:r>
            <a:endParaRPr lang="en-US" dirty="0"/>
          </a:p>
        </p:txBody>
      </p:sp>
      <p:sp>
        <p:nvSpPr>
          <p:cNvPr id="3" name="Content Placeholder 2"/>
          <p:cNvSpPr>
            <a:spLocks noGrp="1"/>
          </p:cNvSpPr>
          <p:nvPr>
            <p:ph idx="1"/>
          </p:nvPr>
        </p:nvSpPr>
        <p:spPr>
          <a:xfrm>
            <a:off x="457200" y="1143000"/>
            <a:ext cx="3200400" cy="4876800"/>
          </a:xfrm>
        </p:spPr>
        <p:txBody>
          <a:bodyPr>
            <a:normAutofit/>
          </a:bodyPr>
          <a:lstStyle/>
          <a:p>
            <a:r>
              <a:rPr lang="en-US" dirty="0" smtClean="0"/>
              <a:t>Object Detection Verification</a:t>
            </a:r>
          </a:p>
          <a:p>
            <a:endParaRPr lang="en-US" dirty="0" smtClean="0"/>
          </a:p>
          <a:p>
            <a:r>
              <a:rPr lang="en-US" dirty="0" smtClean="0"/>
              <a:t>LiDAR Segmentation</a:t>
            </a:r>
          </a:p>
          <a:p>
            <a:endParaRPr lang="en-US" dirty="0" smtClean="0"/>
          </a:p>
          <a:p>
            <a:r>
              <a:rPr lang="en-US" dirty="0" smtClean="0"/>
              <a:t>LiDAR Hole Filling</a:t>
            </a:r>
          </a:p>
          <a:p>
            <a:endParaRPr lang="en-US" dirty="0" smtClean="0"/>
          </a:p>
          <a:p>
            <a:r>
              <a:rPr lang="en-US" dirty="0" smtClean="0"/>
              <a:t>Inpainting Improvements</a:t>
            </a:r>
            <a:endParaRPr lang="en-US" dirty="0"/>
          </a:p>
        </p:txBody>
      </p:sp>
      <p:sp>
        <p:nvSpPr>
          <p:cNvPr id="4" name="Slide Number Placeholder 3"/>
          <p:cNvSpPr>
            <a:spLocks noGrp="1"/>
          </p:cNvSpPr>
          <p:nvPr>
            <p:ph type="sldNum" sz="quarter" idx="12"/>
          </p:nvPr>
        </p:nvSpPr>
        <p:spPr/>
        <p:txBody>
          <a:bodyPr/>
          <a:lstStyle/>
          <a:p>
            <a:fld id="{6F42FDE4-A7DD-41A7-A0A6-9B649FB43336}" type="slidenum">
              <a:rPr kumimoji="0" lang="en-US" smtClean="0"/>
              <a:pPr/>
              <a:t>2</a:t>
            </a:fld>
            <a:endParaRPr kumimoji="0" lang="en-US"/>
          </a:p>
        </p:txBody>
      </p:sp>
      <p:pic>
        <p:nvPicPr>
          <p:cNvPr id="6" name="DetectionTo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1812" y="1165477"/>
            <a:ext cx="3886200" cy="2668635"/>
          </a:xfrm>
          <a:prstGeom prst="rect">
            <a:avLst/>
          </a:prstGeom>
        </p:spPr>
      </p:pic>
      <p:pic>
        <p:nvPicPr>
          <p:cNvPr id="7" name="DetectionBottom"/>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1812" y="3992954"/>
            <a:ext cx="3886201" cy="2668635"/>
          </a:xfrm>
          <a:prstGeom prst="rect">
            <a:avLst/>
          </a:prstGeom>
        </p:spPr>
      </p:pic>
      <p:pic>
        <p:nvPicPr>
          <p:cNvPr id="8" name="InpaintingTop"/>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701" y="1194164"/>
            <a:ext cx="3123899" cy="2703254"/>
          </a:xfrm>
          <a:prstGeom prst="rect">
            <a:avLst/>
          </a:prstGeom>
        </p:spPr>
      </p:pic>
      <p:pic>
        <p:nvPicPr>
          <p:cNvPr id="10" name="SegmentationBottom"/>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3400" y="3992953"/>
            <a:ext cx="3885899" cy="2712647"/>
          </a:xfrm>
          <a:prstGeom prst="rect">
            <a:avLst/>
          </a:prstGeom>
        </p:spPr>
      </p:pic>
      <p:pic>
        <p:nvPicPr>
          <p:cNvPr id="11" name="InpaintingBotto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1811" y="3992952"/>
            <a:ext cx="3125789" cy="2704891"/>
          </a:xfrm>
          <a:prstGeom prst="rect">
            <a:avLst/>
          </a:prstGeom>
        </p:spPr>
      </p:pic>
      <p:pic>
        <p:nvPicPr>
          <p:cNvPr id="12" name="SegmentationTop"/>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3400" y="1165477"/>
            <a:ext cx="3885899" cy="2722829"/>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43701" y="3992951"/>
            <a:ext cx="3011145" cy="2698299"/>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3700" y="1194164"/>
            <a:ext cx="3011145" cy="2698299"/>
          </a:xfrm>
          <a:prstGeom prst="rect">
            <a:avLst/>
          </a:prstGeom>
        </p:spPr>
      </p:pic>
    </p:spTree>
    <p:extLst>
      <p:ext uri="{BB962C8B-B14F-4D97-AF65-F5344CB8AC3E}">
        <p14:creationId xmlns:p14="http://schemas.microsoft.com/office/powerpoint/2010/main" val="353229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withEffect">
                                  <p:stCondLst>
                                    <p:cond delay="0"/>
                                  </p:stCondLst>
                                  <p:childTnLst>
                                    <p:animClr clrSpc="rgb" dir="cw">
                                      <p:cBhvr override="childStyle">
                                        <p:cTn id="6" dur="500" fill="hold"/>
                                        <p:tgtEl>
                                          <p:spTgt spid="3">
                                            <p:txEl>
                                              <p:pRg st="0" end="0"/>
                                            </p:txEl>
                                          </p:spTgt>
                                        </p:tgtEl>
                                        <p:attrNameLst>
                                          <p:attrName>style.color</p:attrName>
                                        </p:attrNameLst>
                                      </p:cBhvr>
                                      <p:to>
                                        <a:schemeClr val="accent2"/>
                                      </p:to>
                                    </p:animClr>
                                    <p:animClr clrSpc="rgb" dir="cw">
                                      <p:cBhvr>
                                        <p:cTn id="7" dur="500" fill="hold"/>
                                        <p:tgtEl>
                                          <p:spTgt spid="3">
                                            <p:txEl>
                                              <p:pRg st="0" end="0"/>
                                            </p:txEl>
                                          </p:spTgt>
                                        </p:tgtEl>
                                        <p:attrNameLst>
                                          <p:attrName>fillcolor</p:attrName>
                                        </p:attrNameLst>
                                      </p:cBhvr>
                                      <p:to>
                                        <a:schemeClr val="accent2"/>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9" presetClass="emph" presetSubtype="0" fill="hold" grpId="0" nodeType="clickEffect">
                                  <p:stCondLst>
                                    <p:cond delay="0"/>
                                  </p:stCondLst>
                                  <p:childTnLst>
                                    <p:animClr clrSpc="rgb" dir="cw">
                                      <p:cBhvr override="childStyle">
                                        <p:cTn id="17" dur="500" fill="hold"/>
                                        <p:tgtEl>
                                          <p:spTgt spid="3">
                                            <p:txEl>
                                              <p:pRg st="2" end="2"/>
                                            </p:txEl>
                                          </p:spTgt>
                                        </p:tgtEl>
                                        <p:attrNameLst>
                                          <p:attrName>style.color</p:attrName>
                                        </p:attrNameLst>
                                      </p:cBhvr>
                                      <p:to>
                                        <a:schemeClr val="accent2"/>
                                      </p:to>
                                    </p:animClr>
                                    <p:animClr clrSpc="rgb" dir="cw">
                                      <p:cBhvr>
                                        <p:cTn id="18" dur="500" fill="hold"/>
                                        <p:tgtEl>
                                          <p:spTgt spid="3">
                                            <p:txEl>
                                              <p:pRg st="2" end="2"/>
                                            </p:txEl>
                                          </p:spTgt>
                                        </p:tgtEl>
                                        <p:attrNameLst>
                                          <p:attrName>fillcolor</p:attrName>
                                        </p:attrNameLst>
                                      </p:cBhvr>
                                      <p:to>
                                        <a:schemeClr val="accent2"/>
                                      </p:to>
                                    </p:animClr>
                                    <p:set>
                                      <p:cBhvr>
                                        <p:cTn id="19" dur="500" fill="hold"/>
                                        <p:tgtEl>
                                          <p:spTgt spid="3">
                                            <p:txEl>
                                              <p:pRg st="2" end="2"/>
                                            </p:txEl>
                                          </p:spTgt>
                                        </p:tgtEl>
                                        <p:attrNameLst>
                                          <p:attrName>fill.type</p:attrName>
                                        </p:attrNameLst>
                                      </p:cBhvr>
                                      <p:to>
                                        <p:strVal val="solid"/>
                                      </p:to>
                                    </p:set>
                                    <p:set>
                                      <p:cBhvr>
                                        <p:cTn id="20" dur="500" fill="hold"/>
                                        <p:tgtEl>
                                          <p:spTgt spid="3">
                                            <p:txEl>
                                              <p:pRg st="2" end="2"/>
                                            </p:txEl>
                                          </p:spTgt>
                                        </p:tgtEl>
                                        <p:attrNameLst>
                                          <p:attrName>fill.on</p:attrName>
                                        </p:attrNameLst>
                                      </p:cBhvr>
                                      <p:to>
                                        <p:strVal val="tru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9" presetClass="emph" presetSubtype="0" fill="hold" grpId="1" nodeType="withEffect">
                                  <p:stCondLst>
                                    <p:cond delay="0"/>
                                  </p:stCondLst>
                                  <p:childTnLst>
                                    <p:animClr clrSpc="rgb" dir="cw">
                                      <p:cBhvr override="childStyle">
                                        <p:cTn id="30" dur="500" fill="hold"/>
                                        <p:tgtEl>
                                          <p:spTgt spid="3">
                                            <p:txEl>
                                              <p:pRg st="0" end="0"/>
                                            </p:txEl>
                                          </p:spTgt>
                                        </p:tgtEl>
                                        <p:attrNameLst>
                                          <p:attrName>style.color</p:attrName>
                                        </p:attrNameLst>
                                      </p:cBhvr>
                                      <p:to>
                                        <a:schemeClr val="tx1"/>
                                      </p:to>
                                    </p:animClr>
                                    <p:animClr clrSpc="rgb" dir="cw">
                                      <p:cBhvr>
                                        <p:cTn id="31" dur="500" fill="hold"/>
                                        <p:tgtEl>
                                          <p:spTgt spid="3">
                                            <p:txEl>
                                              <p:pRg st="0" end="0"/>
                                            </p:txEl>
                                          </p:spTgt>
                                        </p:tgtEl>
                                        <p:attrNameLst>
                                          <p:attrName>fillcolor</p:attrName>
                                        </p:attrNameLst>
                                      </p:cBhvr>
                                      <p:to>
                                        <a:schemeClr val="tx1"/>
                                      </p:to>
                                    </p:animClr>
                                    <p:set>
                                      <p:cBhvr>
                                        <p:cTn id="32" dur="500" fill="hold"/>
                                        <p:tgtEl>
                                          <p:spTgt spid="3">
                                            <p:txEl>
                                              <p:pRg st="0" end="0"/>
                                            </p:txEl>
                                          </p:spTgt>
                                        </p:tgtEl>
                                        <p:attrNameLst>
                                          <p:attrName>fill.type</p:attrName>
                                        </p:attrNameLst>
                                      </p:cBhvr>
                                      <p:to>
                                        <p:strVal val="solid"/>
                                      </p:to>
                                    </p:set>
                                    <p:set>
                                      <p:cBhvr>
                                        <p:cTn id="33" dur="500" fill="hold"/>
                                        <p:tgtEl>
                                          <p:spTgt spid="3">
                                            <p:txEl>
                                              <p:pRg st="0" end="0"/>
                                            </p:txEl>
                                          </p:spTgt>
                                        </p:tgtEl>
                                        <p:attrNameLst>
                                          <p:attrName>fill.on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9" presetClass="emph" presetSubtype="0" fill="hold" grpId="0" nodeType="clickEffect">
                                  <p:stCondLst>
                                    <p:cond delay="0"/>
                                  </p:stCondLst>
                                  <p:childTnLst>
                                    <p:animClr clrSpc="rgb" dir="cw">
                                      <p:cBhvr override="childStyle">
                                        <p:cTn id="37" dur="500" fill="hold"/>
                                        <p:tgtEl>
                                          <p:spTgt spid="3">
                                            <p:txEl>
                                              <p:pRg st="4" end="4"/>
                                            </p:txEl>
                                          </p:spTgt>
                                        </p:tgtEl>
                                        <p:attrNameLst>
                                          <p:attrName>style.color</p:attrName>
                                        </p:attrNameLst>
                                      </p:cBhvr>
                                      <p:to>
                                        <a:schemeClr val="accent2"/>
                                      </p:to>
                                    </p:animClr>
                                    <p:animClr clrSpc="rgb" dir="cw">
                                      <p:cBhvr>
                                        <p:cTn id="38" dur="500" fill="hold"/>
                                        <p:tgtEl>
                                          <p:spTgt spid="3">
                                            <p:txEl>
                                              <p:pRg st="4" end="4"/>
                                            </p:txEl>
                                          </p:spTgt>
                                        </p:tgtEl>
                                        <p:attrNameLst>
                                          <p:attrName>fillcolor</p:attrName>
                                        </p:attrNameLst>
                                      </p:cBhvr>
                                      <p:to>
                                        <a:schemeClr val="accent2"/>
                                      </p:to>
                                    </p:animClr>
                                    <p:set>
                                      <p:cBhvr>
                                        <p:cTn id="39" dur="500" fill="hold"/>
                                        <p:tgtEl>
                                          <p:spTgt spid="3">
                                            <p:txEl>
                                              <p:pRg st="4" end="4"/>
                                            </p:txEl>
                                          </p:spTgt>
                                        </p:tgtEl>
                                        <p:attrNameLst>
                                          <p:attrName>fill.type</p:attrName>
                                        </p:attrNameLst>
                                      </p:cBhvr>
                                      <p:to>
                                        <p:strVal val="solid"/>
                                      </p:to>
                                    </p:set>
                                    <p:set>
                                      <p:cBhvr>
                                        <p:cTn id="40" dur="500" fill="hold"/>
                                        <p:tgtEl>
                                          <p:spTgt spid="3">
                                            <p:txEl>
                                              <p:pRg st="4" end="4"/>
                                            </p:txEl>
                                          </p:spTgt>
                                        </p:tgtEl>
                                        <p:attrNameLst>
                                          <p:attrName>fill.on</p:attrName>
                                        </p:attrNameLst>
                                      </p:cBhvr>
                                      <p:to>
                                        <p:strVal val="tru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2"/>
                                        </p:tgtEl>
                                        <p:attrNameLst>
                                          <p:attrName>style.visibility</p:attrName>
                                        </p:attrNameLst>
                                      </p:cBhvr>
                                      <p:to>
                                        <p:strVal val="hidden"/>
                                      </p:to>
                                    </p:set>
                                  </p:childTnLst>
                                </p:cTn>
                              </p:par>
                              <p:par>
                                <p:cTn id="49" presetID="19" presetClass="emph" presetSubtype="0" fill="hold" grpId="1" nodeType="withEffect">
                                  <p:stCondLst>
                                    <p:cond delay="0"/>
                                  </p:stCondLst>
                                  <p:childTnLst>
                                    <p:animClr clrSpc="rgb" dir="cw">
                                      <p:cBhvr override="childStyle">
                                        <p:cTn id="50" dur="500" fill="hold"/>
                                        <p:tgtEl>
                                          <p:spTgt spid="3">
                                            <p:txEl>
                                              <p:pRg st="2" end="2"/>
                                            </p:txEl>
                                          </p:spTgt>
                                        </p:tgtEl>
                                        <p:attrNameLst>
                                          <p:attrName>style.color</p:attrName>
                                        </p:attrNameLst>
                                      </p:cBhvr>
                                      <p:to>
                                        <a:schemeClr val="tx1"/>
                                      </p:to>
                                    </p:animClr>
                                    <p:animClr clrSpc="rgb" dir="cw">
                                      <p:cBhvr>
                                        <p:cTn id="51" dur="500" fill="hold"/>
                                        <p:tgtEl>
                                          <p:spTgt spid="3">
                                            <p:txEl>
                                              <p:pRg st="2" end="2"/>
                                            </p:txEl>
                                          </p:spTgt>
                                        </p:tgtEl>
                                        <p:attrNameLst>
                                          <p:attrName>fillcolor</p:attrName>
                                        </p:attrNameLst>
                                      </p:cBhvr>
                                      <p:to>
                                        <a:schemeClr val="tx1"/>
                                      </p:to>
                                    </p:animClr>
                                    <p:set>
                                      <p:cBhvr>
                                        <p:cTn id="52" dur="500" fill="hold"/>
                                        <p:tgtEl>
                                          <p:spTgt spid="3">
                                            <p:txEl>
                                              <p:pRg st="2" end="2"/>
                                            </p:txEl>
                                          </p:spTgt>
                                        </p:tgtEl>
                                        <p:attrNameLst>
                                          <p:attrName>fill.type</p:attrName>
                                        </p:attrNameLst>
                                      </p:cBhvr>
                                      <p:to>
                                        <p:strVal val="solid"/>
                                      </p:to>
                                    </p:set>
                                    <p:set>
                                      <p:cBhvr>
                                        <p:cTn id="53" dur="500" fill="hold"/>
                                        <p:tgtEl>
                                          <p:spTgt spid="3">
                                            <p:txEl>
                                              <p:pRg st="2" end="2"/>
                                            </p:txEl>
                                          </p:spTgt>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9" presetClass="emph" presetSubtype="0" fill="hold" grpId="0" nodeType="clickEffect">
                                  <p:stCondLst>
                                    <p:cond delay="0"/>
                                  </p:stCondLst>
                                  <p:childTnLst>
                                    <p:animClr clrSpc="rgb" dir="cw">
                                      <p:cBhvr override="childStyle">
                                        <p:cTn id="57" dur="500" fill="hold"/>
                                        <p:tgtEl>
                                          <p:spTgt spid="3">
                                            <p:txEl>
                                              <p:pRg st="6" end="6"/>
                                            </p:txEl>
                                          </p:spTgt>
                                        </p:tgtEl>
                                        <p:attrNameLst>
                                          <p:attrName>style.color</p:attrName>
                                        </p:attrNameLst>
                                      </p:cBhvr>
                                      <p:to>
                                        <a:schemeClr val="accent2"/>
                                      </p:to>
                                    </p:animClr>
                                    <p:animClr clrSpc="rgb" dir="cw">
                                      <p:cBhvr>
                                        <p:cTn id="58" dur="500" fill="hold"/>
                                        <p:tgtEl>
                                          <p:spTgt spid="3">
                                            <p:txEl>
                                              <p:pRg st="6" end="6"/>
                                            </p:txEl>
                                          </p:spTgt>
                                        </p:tgtEl>
                                        <p:attrNameLst>
                                          <p:attrName>fillcolor</p:attrName>
                                        </p:attrNameLst>
                                      </p:cBhvr>
                                      <p:to>
                                        <a:schemeClr val="accent2"/>
                                      </p:to>
                                    </p:animClr>
                                    <p:set>
                                      <p:cBhvr>
                                        <p:cTn id="59" dur="500" fill="hold"/>
                                        <p:tgtEl>
                                          <p:spTgt spid="3">
                                            <p:txEl>
                                              <p:pRg st="6" end="6"/>
                                            </p:txEl>
                                          </p:spTgt>
                                        </p:tgtEl>
                                        <p:attrNameLst>
                                          <p:attrName>fill.type</p:attrName>
                                        </p:attrNameLst>
                                      </p:cBhvr>
                                      <p:to>
                                        <p:strVal val="solid"/>
                                      </p:to>
                                    </p:set>
                                    <p:set>
                                      <p:cBhvr>
                                        <p:cTn id="60" dur="500" fill="hold"/>
                                        <p:tgtEl>
                                          <p:spTgt spid="3">
                                            <p:txEl>
                                              <p:pRg st="6" end="6"/>
                                            </p:txEl>
                                          </p:spTgt>
                                        </p:tgtEl>
                                        <p:attrNameLst>
                                          <p:attrName>fill.on</p:attrName>
                                        </p:attrNameLst>
                                      </p:cBhvr>
                                      <p:to>
                                        <p:strVal val="true"/>
                                      </p:to>
                                    </p:set>
                                  </p:childTnLst>
                                </p:cTn>
                              </p:par>
                              <p:par>
                                <p:cTn id="61" presetID="1" presetClass="exit" presetSubtype="0" fill="hold" nodeType="withEffect">
                                  <p:stCondLst>
                                    <p:cond delay="0"/>
                                  </p:stCondLst>
                                  <p:childTnLst>
                                    <p:set>
                                      <p:cBhvr>
                                        <p:cTn id="62" dur="1" fill="hold">
                                          <p:stCondLst>
                                            <p:cond delay="0"/>
                                          </p:stCondLst>
                                        </p:cTn>
                                        <p:tgtEl>
                                          <p:spTgt spid="11"/>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par>
                                <p:cTn id="67" presetID="19" presetClass="emph" presetSubtype="0" fill="hold" grpId="1" nodeType="withEffect">
                                  <p:stCondLst>
                                    <p:cond delay="0"/>
                                  </p:stCondLst>
                                  <p:childTnLst>
                                    <p:animClr clrSpc="rgb" dir="cw">
                                      <p:cBhvr override="childStyle">
                                        <p:cTn id="68" dur="500" fill="hold"/>
                                        <p:tgtEl>
                                          <p:spTgt spid="3">
                                            <p:txEl>
                                              <p:pRg st="4" end="4"/>
                                            </p:txEl>
                                          </p:spTgt>
                                        </p:tgtEl>
                                        <p:attrNameLst>
                                          <p:attrName>style.color</p:attrName>
                                        </p:attrNameLst>
                                      </p:cBhvr>
                                      <p:to>
                                        <a:schemeClr val="tx1"/>
                                      </p:to>
                                    </p:animClr>
                                    <p:animClr clrSpc="rgb" dir="cw">
                                      <p:cBhvr>
                                        <p:cTn id="69" dur="500" fill="hold"/>
                                        <p:tgtEl>
                                          <p:spTgt spid="3">
                                            <p:txEl>
                                              <p:pRg st="4" end="4"/>
                                            </p:txEl>
                                          </p:spTgt>
                                        </p:tgtEl>
                                        <p:attrNameLst>
                                          <p:attrName>fillcolor</p:attrName>
                                        </p:attrNameLst>
                                      </p:cBhvr>
                                      <p:to>
                                        <a:schemeClr val="tx1"/>
                                      </p:to>
                                    </p:animClr>
                                    <p:set>
                                      <p:cBhvr>
                                        <p:cTn id="70" dur="500" fill="hold"/>
                                        <p:tgtEl>
                                          <p:spTgt spid="3">
                                            <p:txEl>
                                              <p:pRg st="4" end="4"/>
                                            </p:txEl>
                                          </p:spTgt>
                                        </p:tgtEl>
                                        <p:attrNameLst>
                                          <p:attrName>fill.type</p:attrName>
                                        </p:attrNameLst>
                                      </p:cBhvr>
                                      <p:to>
                                        <p:strVal val="solid"/>
                                      </p:to>
                                    </p:set>
                                    <p:set>
                                      <p:cBhvr>
                                        <p:cTn id="71" dur="500" fill="hold"/>
                                        <p:tgtEl>
                                          <p:spTgt spid="3">
                                            <p:txEl>
                                              <p:pRg st="4" end="4"/>
                                            </p:txEl>
                                          </p:spTgt>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Contribution #2 Recap</a:t>
            </a:r>
            <a:endParaRPr lang="en-US" dirty="0"/>
          </a:p>
        </p:txBody>
      </p:sp>
      <p:sp>
        <p:nvSpPr>
          <p:cNvPr id="3" name="Content Placeholder 2"/>
          <p:cNvSpPr>
            <a:spLocks noGrp="1"/>
          </p:cNvSpPr>
          <p:nvPr>
            <p:ph idx="1"/>
          </p:nvPr>
        </p:nvSpPr>
        <p:spPr/>
        <p:txBody>
          <a:bodyPr/>
          <a:lstStyle/>
          <a:p>
            <a:endParaRPr lang="en-US" dirty="0" smtClean="0"/>
          </a:p>
          <a:p>
            <a:r>
              <a:rPr lang="en-US" dirty="0" smtClean="0"/>
              <a:t>Construct RGBD image from LiDAR data</a:t>
            </a:r>
          </a:p>
          <a:p>
            <a:endParaRPr lang="en-US" dirty="0" smtClean="0"/>
          </a:p>
          <a:p>
            <a:r>
              <a:rPr lang="en-US" dirty="0" smtClean="0"/>
              <a:t>Exploit </a:t>
            </a:r>
            <a:r>
              <a:rPr lang="en-US" dirty="0" err="1" smtClean="0"/>
              <a:t>undersegmentation</a:t>
            </a:r>
            <a:r>
              <a:rPr lang="en-US" dirty="0" smtClean="0"/>
              <a:t> of depth image</a:t>
            </a:r>
          </a:p>
          <a:p>
            <a:endParaRPr lang="en-US" dirty="0" smtClean="0"/>
          </a:p>
          <a:p>
            <a:r>
              <a:rPr lang="en-US" dirty="0" smtClean="0"/>
              <a:t>Two-step </a:t>
            </a:r>
            <a:r>
              <a:rPr lang="en-US" dirty="0" err="1" smtClean="0"/>
              <a:t>LiDAR</a:t>
            </a:r>
            <a:r>
              <a:rPr lang="en-US" dirty="0" smtClean="0"/>
              <a:t> segmentation</a:t>
            </a:r>
          </a:p>
          <a:p>
            <a:endParaRPr lang="en-US" dirty="0" smtClean="0"/>
          </a:p>
          <a:p>
            <a:r>
              <a:rPr lang="en-US" dirty="0" smtClean="0"/>
              <a:t>Works well on real world scans</a:t>
            </a:r>
            <a:endParaRPr lang="en-US" dirty="0"/>
          </a:p>
        </p:txBody>
      </p:sp>
      <p:sp>
        <p:nvSpPr>
          <p:cNvPr id="4" name="Slide Number Placeholder 3"/>
          <p:cNvSpPr>
            <a:spLocks noGrp="1"/>
          </p:cNvSpPr>
          <p:nvPr>
            <p:ph type="sldNum" sz="quarter" idx="12"/>
          </p:nvPr>
        </p:nvSpPr>
        <p:spPr/>
        <p:txBody>
          <a:bodyPr/>
          <a:lstStyle/>
          <a:p>
            <a:fld id="{6F42FDE4-A7DD-41A7-A0A6-9B649FB43336}" type="slidenum">
              <a:rPr kumimoji="0" lang="en-US" smtClean="0"/>
              <a:pPr/>
              <a:t>20</a:t>
            </a:fld>
            <a:endParaRPr kumimoji="0"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normAutofit fontScale="90000"/>
          </a:bodyPr>
          <a:lstStyle/>
          <a:p>
            <a:pPr algn="ctr"/>
            <a:r>
              <a:rPr lang="en-US" dirty="0" smtClean="0"/>
              <a:t>Contribution #3: LiDAR Hole Filling</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326" y="2362200"/>
            <a:ext cx="4314802" cy="3733800"/>
          </a:xfrm>
          <a:prstGeom prst="rect">
            <a:avLst/>
          </a:prstGeom>
        </p:spPr>
      </p:pic>
      <p:sp>
        <p:nvSpPr>
          <p:cNvPr id="3" name="TextBox 2"/>
          <p:cNvSpPr txBox="1"/>
          <p:nvPr/>
        </p:nvSpPr>
        <p:spPr>
          <a:xfrm>
            <a:off x="457200" y="1143000"/>
            <a:ext cx="8534400" cy="1077218"/>
          </a:xfrm>
          <a:prstGeom prst="rect">
            <a:avLst/>
          </a:prstGeom>
          <a:noFill/>
        </p:spPr>
        <p:txBody>
          <a:bodyPr wrap="square" rtlCol="0">
            <a:spAutoFit/>
          </a:bodyPr>
          <a:lstStyle/>
          <a:p>
            <a:pPr marL="285750" indent="-285750">
              <a:buFont typeface="Arial" pitchFamily="34" charset="0"/>
              <a:buChar char="•"/>
            </a:pPr>
            <a:r>
              <a:rPr lang="en-US" sz="1600" dirty="0" smtClean="0"/>
              <a:t>Published in D</a:t>
            </a:r>
            <a:r>
              <a:rPr lang="en-US" sz="1600" dirty="0"/>
              <a:t>. L. </a:t>
            </a:r>
            <a:r>
              <a:rPr lang="en-US" sz="1600" dirty="0" err="1"/>
              <a:t>Doria</a:t>
            </a:r>
            <a:r>
              <a:rPr lang="en-US" sz="1600" dirty="0"/>
              <a:t> and R. J. </a:t>
            </a:r>
            <a:r>
              <a:rPr lang="en-US" sz="1600" dirty="0" err="1"/>
              <a:t>Radke</a:t>
            </a:r>
            <a:r>
              <a:rPr lang="en-US" sz="1600" dirty="0"/>
              <a:t>. Filling Large Holes in LiDAR Data By Inpainting Depth Gradients. In </a:t>
            </a:r>
            <a:r>
              <a:rPr lang="en-US" sz="1600" i="1" dirty="0"/>
              <a:t>International Workshop on Point Cloud Processing,</a:t>
            </a:r>
            <a:r>
              <a:rPr lang="en-US" sz="1600" dirty="0"/>
              <a:t> 2012</a:t>
            </a:r>
            <a:r>
              <a:rPr lang="en-US" sz="1600" dirty="0" smtClean="0"/>
              <a:t>.</a:t>
            </a:r>
          </a:p>
          <a:p>
            <a:pPr marL="285750" indent="-285750">
              <a:buFont typeface="Arial" pitchFamily="34" charset="0"/>
              <a:buChar char="•"/>
            </a:pPr>
            <a:r>
              <a:rPr lang="en-US" sz="1600" dirty="0" smtClean="0"/>
              <a:t>D</a:t>
            </a:r>
            <a:r>
              <a:rPr lang="en-US" sz="1600" dirty="0"/>
              <a:t>. L. </a:t>
            </a:r>
            <a:r>
              <a:rPr lang="en-US" sz="1600" dirty="0" err="1"/>
              <a:t>Doria</a:t>
            </a:r>
            <a:r>
              <a:rPr lang="en-US" sz="1600" dirty="0"/>
              <a:t> and R. J. </a:t>
            </a:r>
            <a:r>
              <a:rPr lang="en-US" sz="1600" dirty="0" err="1" smtClean="0"/>
              <a:t>Radke</a:t>
            </a:r>
            <a:r>
              <a:rPr lang="en-US" sz="1600" dirty="0" smtClean="0"/>
              <a:t>. LiDAR </a:t>
            </a:r>
            <a:r>
              <a:rPr lang="en-US" sz="1600" dirty="0"/>
              <a:t>Data Manipulation: Object Segmentation and Hole </a:t>
            </a:r>
            <a:r>
              <a:rPr lang="en-US" sz="1600" dirty="0" smtClean="0"/>
              <a:t>Filling. </a:t>
            </a:r>
            <a:r>
              <a:rPr lang="en-US" sz="1600" dirty="0"/>
              <a:t>Under review </a:t>
            </a:r>
            <a:r>
              <a:rPr lang="en-US" sz="1600" dirty="0" smtClean="0"/>
              <a:t>in </a:t>
            </a:r>
            <a:r>
              <a:rPr lang="en-US" sz="1600" i="1" dirty="0" smtClean="0"/>
              <a:t>Computer Vision and Image Understanding</a:t>
            </a:r>
            <a:r>
              <a:rPr lang="en-US" sz="1600" dirty="0" smtClean="0"/>
              <a:t> (CVIU)</a:t>
            </a:r>
            <a:endParaRPr lang="en-US" sz="16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5926" y="2362200"/>
            <a:ext cx="4314804" cy="3733800"/>
          </a:xfrm>
          <a:prstGeom prst="rect">
            <a:avLst/>
          </a:prstGeom>
        </p:spPr>
      </p:pic>
      <p:sp>
        <p:nvSpPr>
          <p:cNvPr id="5" name="Slide Number Placeholder 4"/>
          <p:cNvSpPr>
            <a:spLocks noGrp="1"/>
          </p:cNvSpPr>
          <p:nvPr>
            <p:ph type="sldNum" sz="quarter" idx="12"/>
          </p:nvPr>
        </p:nvSpPr>
        <p:spPr/>
        <p:txBody>
          <a:bodyPr/>
          <a:lstStyle/>
          <a:p>
            <a:fld id="{6F42FDE4-A7DD-41A7-A0A6-9B649FB43336}" type="slidenum">
              <a:rPr kumimoji="0" lang="en-US" smtClean="0"/>
              <a:pPr/>
              <a:t>21</a:t>
            </a:fld>
            <a:endParaRPr kumimoji="0" lang="en-US"/>
          </a:p>
        </p:txBody>
      </p:sp>
    </p:spTree>
    <p:extLst>
      <p:ext uri="{BB962C8B-B14F-4D97-AF65-F5344CB8AC3E}">
        <p14:creationId xmlns:p14="http://schemas.microsoft.com/office/powerpoint/2010/main" val="1676756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normAutofit fontScale="90000"/>
          </a:bodyPr>
          <a:lstStyle/>
          <a:p>
            <a:pPr algn="ctr"/>
            <a:r>
              <a:rPr lang="en-US" dirty="0" smtClean="0"/>
              <a:t>LiDAR Shadows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769" y="1463675"/>
            <a:ext cx="3708893" cy="42862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5900" y="1549400"/>
            <a:ext cx="4755088" cy="4114800"/>
          </a:xfrm>
          <a:prstGeom prst="rect">
            <a:avLst/>
          </a:prstGeom>
        </p:spPr>
      </p:pic>
      <p:sp>
        <p:nvSpPr>
          <p:cNvPr id="6" name="Slide Number Placeholder 5"/>
          <p:cNvSpPr>
            <a:spLocks noGrp="1"/>
          </p:cNvSpPr>
          <p:nvPr>
            <p:ph type="sldNum" sz="quarter" idx="12"/>
          </p:nvPr>
        </p:nvSpPr>
        <p:spPr/>
        <p:txBody>
          <a:bodyPr/>
          <a:lstStyle/>
          <a:p>
            <a:fld id="{6F42FDE4-A7DD-41A7-A0A6-9B649FB43336}" type="slidenum">
              <a:rPr kumimoji="0" lang="en-US" smtClean="0"/>
              <a:pPr/>
              <a:t>22</a:t>
            </a:fld>
            <a:endParaRPr kumimoji="0" lang="en-US"/>
          </a:p>
        </p:txBody>
      </p:sp>
    </p:spTree>
    <p:extLst>
      <p:ext uri="{BB962C8B-B14F-4D97-AF65-F5344CB8AC3E}">
        <p14:creationId xmlns:p14="http://schemas.microsoft.com/office/powerpoint/2010/main" val="4293046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normAutofit fontScale="90000"/>
          </a:bodyPr>
          <a:lstStyle/>
          <a:p>
            <a:pPr algn="ctr"/>
            <a:r>
              <a:rPr lang="en-US" dirty="0" smtClean="0"/>
              <a:t>Image Inpainting</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 y="1676400"/>
            <a:ext cx="2789532" cy="35814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0533" y="1676400"/>
            <a:ext cx="2789532" cy="358139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2332" y="1676400"/>
            <a:ext cx="2789532" cy="3581399"/>
          </a:xfrm>
          <a:prstGeom prst="rect">
            <a:avLst/>
          </a:prstGeom>
        </p:spPr>
      </p:pic>
      <p:sp>
        <p:nvSpPr>
          <p:cNvPr id="3" name="Slide Number Placeholder 2"/>
          <p:cNvSpPr>
            <a:spLocks noGrp="1"/>
          </p:cNvSpPr>
          <p:nvPr>
            <p:ph type="sldNum" sz="quarter" idx="12"/>
          </p:nvPr>
        </p:nvSpPr>
        <p:spPr/>
        <p:txBody>
          <a:bodyPr/>
          <a:lstStyle/>
          <a:p>
            <a:fld id="{6F42FDE4-A7DD-41A7-A0A6-9B649FB43336}" type="slidenum">
              <a:rPr kumimoji="0" lang="en-US" smtClean="0"/>
              <a:pPr/>
              <a:t>23</a:t>
            </a:fld>
            <a:endParaRPr kumimoji="0" lang="en-US"/>
          </a:p>
        </p:txBody>
      </p:sp>
      <p:sp>
        <p:nvSpPr>
          <p:cNvPr id="7" name="Rectangle 6"/>
          <p:cNvSpPr/>
          <p:nvPr/>
        </p:nvSpPr>
        <p:spPr>
          <a:xfrm>
            <a:off x="286125" y="5849421"/>
            <a:ext cx="3877985" cy="369332"/>
          </a:xfrm>
          <a:prstGeom prst="rect">
            <a:avLst/>
          </a:prstGeom>
        </p:spPr>
        <p:txBody>
          <a:bodyPr wrap="none">
            <a:spAutoFit/>
          </a:bodyPr>
          <a:lstStyle/>
          <a:p>
            <a:r>
              <a:rPr lang="en-US" dirty="0" smtClean="0"/>
              <a:t>Popularized in </a:t>
            </a:r>
            <a:r>
              <a:rPr lang="en-US" dirty="0" err="1" smtClean="0"/>
              <a:t>Criminisi</a:t>
            </a:r>
            <a:r>
              <a:rPr lang="en-US" dirty="0" smtClean="0"/>
              <a:t> </a:t>
            </a:r>
            <a:r>
              <a:rPr lang="en-US" dirty="0"/>
              <a:t>CVPR 2003</a:t>
            </a:r>
          </a:p>
        </p:txBody>
      </p:sp>
    </p:spTree>
    <p:extLst>
      <p:ext uri="{BB962C8B-B14F-4D97-AF65-F5344CB8AC3E}">
        <p14:creationId xmlns:p14="http://schemas.microsoft.com/office/powerpoint/2010/main" val="4260523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rcRect t="18972" b="27932"/>
          <a:stretch>
            <a:fillRect/>
          </a:stretch>
        </p:blipFill>
        <p:spPr>
          <a:xfrm>
            <a:off x="-2512" y="0"/>
            <a:ext cx="9145994" cy="6858000"/>
          </a:xfrm>
          <a:prstGeom prst="rect">
            <a:avLst/>
          </a:prstGeom>
        </p:spPr>
      </p:pic>
      <p:sp>
        <p:nvSpPr>
          <p:cNvPr id="4" name="Rectangle 3"/>
          <p:cNvSpPr/>
          <p:nvPr/>
        </p:nvSpPr>
        <p:spPr>
          <a:xfrm>
            <a:off x="0" y="6400800"/>
            <a:ext cx="609600" cy="4572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33600" y="4070886"/>
            <a:ext cx="6096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7" name="Rectangle 6"/>
          <p:cNvSpPr/>
          <p:nvPr/>
        </p:nvSpPr>
        <p:spPr>
          <a:xfrm>
            <a:off x="2743200" y="4680486"/>
            <a:ext cx="609600" cy="457200"/>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9074" y="4693186"/>
            <a:ext cx="577851" cy="4233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4"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0" nodeType="withEffect">
                                  <p:stCondLst>
                                    <p:cond delay="0"/>
                                  </p:stCondLst>
                                  <p:childTnLst>
                                    <p:animMotion origin="layout" path="M -3.33333E-6 -2.43293E-6 L 0.93334 -2.43293E-6 " pathEditMode="relative" rAng="0" ptsTypes="AA">
                                      <p:cBhvr>
                                        <p:cTn id="12" dur="1000" fill="hold"/>
                                        <p:tgtEl>
                                          <p:spTgt spid="4"/>
                                        </p:tgtEl>
                                        <p:attrNameLst>
                                          <p:attrName>ppt_x</p:attrName>
                                          <p:attrName>ppt_y</p:attrName>
                                        </p:attrNameLst>
                                      </p:cBhvr>
                                      <p:rCtr x="467" y="0"/>
                                    </p:animMotion>
                                  </p:childTnLst>
                                </p:cTn>
                              </p:par>
                            </p:childTnLst>
                          </p:cTn>
                        </p:par>
                        <p:par>
                          <p:cTn id="13" fill="hold">
                            <p:stCondLst>
                              <p:cond delay="1000"/>
                            </p:stCondLst>
                            <p:childTnLst>
                              <p:par>
                                <p:cTn id="14" presetID="64" presetClass="path" presetSubtype="0" accel="50000" decel="50000" fill="hold" grpId="1" nodeType="afterEffect">
                                  <p:stCondLst>
                                    <p:cond delay="0"/>
                                  </p:stCondLst>
                                  <p:childTnLst>
                                    <p:animMotion origin="layout" path="M 0.93334 -2.43293E-6 L 0.93334 -0.0777 " pathEditMode="relative" rAng="0" ptsTypes="AA">
                                      <p:cBhvr>
                                        <p:cTn id="15" dur="500" fill="hold"/>
                                        <p:tgtEl>
                                          <p:spTgt spid="4"/>
                                        </p:tgtEl>
                                        <p:attrNameLst>
                                          <p:attrName>ppt_x</p:attrName>
                                          <p:attrName>ppt_y</p:attrName>
                                        </p:attrNameLst>
                                      </p:cBhvr>
                                      <p:rCtr x="0" y="-39"/>
                                    </p:animMotion>
                                  </p:childTnLst>
                                </p:cTn>
                              </p:par>
                            </p:childTnLst>
                          </p:cTn>
                        </p:par>
                        <p:par>
                          <p:cTn id="16" fill="hold">
                            <p:stCondLst>
                              <p:cond delay="1500"/>
                            </p:stCondLst>
                            <p:childTnLst>
                              <p:par>
                                <p:cTn id="17" presetID="35" presetClass="path" presetSubtype="0" accel="50000" decel="50000" fill="hold" grpId="2" nodeType="afterEffect">
                                  <p:stCondLst>
                                    <p:cond delay="0"/>
                                  </p:stCondLst>
                                  <p:childTnLst>
                                    <p:animMotion origin="layout" path="M 0.93334 -0.0777 L -3.33333E-6 -0.0777 " pathEditMode="relative" rAng="0" ptsTypes="AA">
                                      <p:cBhvr>
                                        <p:cTn id="18" dur="1000" fill="hold"/>
                                        <p:tgtEl>
                                          <p:spTgt spid="4"/>
                                        </p:tgtEl>
                                        <p:attrNameLst>
                                          <p:attrName>ppt_x</p:attrName>
                                          <p:attrName>ppt_y</p:attrName>
                                        </p:attrNameLst>
                                      </p:cBhvr>
                                      <p:rCtr x="-467" y="0"/>
                                    </p:animMotion>
                                  </p:childTnLst>
                                </p:cTn>
                              </p:par>
                            </p:childTnLst>
                          </p:cTn>
                        </p:par>
                        <p:par>
                          <p:cTn id="19" fill="hold">
                            <p:stCondLst>
                              <p:cond delay="2500"/>
                            </p:stCondLst>
                            <p:childTnLst>
                              <p:par>
                                <p:cTn id="20" presetID="64" presetClass="path" presetSubtype="0" accel="50000" decel="50000" fill="hold" grpId="7" nodeType="afterEffect">
                                  <p:stCondLst>
                                    <p:cond delay="0"/>
                                  </p:stCondLst>
                                  <p:childTnLst>
                                    <p:animMotion origin="layout" path="M -3.33333E-6 -0.07778 L -3.33333E-6 -0.15556 " pathEditMode="relative" rAng="0" ptsTypes="AA">
                                      <p:cBhvr>
                                        <p:cTn id="21" dur="500" fill="hold"/>
                                        <p:tgtEl>
                                          <p:spTgt spid="4"/>
                                        </p:tgtEl>
                                        <p:attrNameLst>
                                          <p:attrName>ppt_x</p:attrName>
                                          <p:attrName>ppt_y</p:attrName>
                                        </p:attrNameLst>
                                      </p:cBhvr>
                                      <p:rCtr x="0" y="-39"/>
                                    </p:animMotion>
                                  </p:childTnLst>
                                </p:cTn>
                              </p:par>
                            </p:childTnLst>
                          </p:cTn>
                        </p:par>
                        <p:par>
                          <p:cTn id="22" fill="hold">
                            <p:stCondLst>
                              <p:cond delay="3000"/>
                            </p:stCondLst>
                            <p:childTnLst>
                              <p:par>
                                <p:cTn id="23" presetID="63" presetClass="path" presetSubtype="0" accel="50000" decel="50000" fill="hold" grpId="4" nodeType="afterEffect">
                                  <p:stCondLst>
                                    <p:cond delay="0"/>
                                  </p:stCondLst>
                                  <p:childTnLst>
                                    <p:animMotion origin="layout" path="M -3.33333E-6 -0.15556 L 0.93334 -0.15556 " pathEditMode="relative" rAng="0" ptsTypes="AA">
                                      <p:cBhvr>
                                        <p:cTn id="24" dur="1000" fill="hold"/>
                                        <p:tgtEl>
                                          <p:spTgt spid="4"/>
                                        </p:tgtEl>
                                        <p:attrNameLst>
                                          <p:attrName>ppt_x</p:attrName>
                                          <p:attrName>ppt_y</p:attrName>
                                        </p:attrNameLst>
                                      </p:cBhvr>
                                      <p:rCtr x="467" y="0"/>
                                    </p:animMotion>
                                  </p:childTnLst>
                                </p:cTn>
                              </p:par>
                            </p:childTnLst>
                          </p:cTn>
                        </p:par>
                        <p:par>
                          <p:cTn id="25" fill="hold">
                            <p:stCondLst>
                              <p:cond delay="4000"/>
                            </p:stCondLst>
                            <p:childTnLst>
                              <p:par>
                                <p:cTn id="26" presetID="64" presetClass="path" presetSubtype="0" accel="50000" decel="50000" fill="hold" grpId="9" nodeType="afterEffect">
                                  <p:stCondLst>
                                    <p:cond delay="0"/>
                                  </p:stCondLst>
                                  <p:childTnLst>
                                    <p:animMotion origin="layout" path="M 0.93334 -0.15518 L 0.93334 -0.23289 " pathEditMode="relative" rAng="0" ptsTypes="AA">
                                      <p:cBhvr>
                                        <p:cTn id="27" dur="500" fill="hold"/>
                                        <p:tgtEl>
                                          <p:spTgt spid="4"/>
                                        </p:tgtEl>
                                        <p:attrNameLst>
                                          <p:attrName>ppt_x</p:attrName>
                                          <p:attrName>ppt_y</p:attrName>
                                        </p:attrNameLst>
                                      </p:cBhvr>
                                      <p:rCtr x="0" y="-39"/>
                                    </p:animMotion>
                                  </p:childTnLst>
                                </p:cTn>
                              </p:par>
                            </p:childTnLst>
                          </p:cTn>
                        </p:par>
                        <p:par>
                          <p:cTn id="28" fill="hold">
                            <p:stCondLst>
                              <p:cond delay="4500"/>
                            </p:stCondLst>
                            <p:childTnLst>
                              <p:par>
                                <p:cTn id="29" presetID="35" presetClass="path" presetSubtype="0" accel="50000" decel="50000" fill="hold" grpId="6" nodeType="afterEffect">
                                  <p:stCondLst>
                                    <p:cond delay="0"/>
                                  </p:stCondLst>
                                  <p:childTnLst>
                                    <p:animMotion origin="layout" path="M 0.93334 -0.23288 L -3.33333E-6 -0.23311 " pathEditMode="relative" rAng="0" ptsTypes="AA">
                                      <p:cBhvr>
                                        <p:cTn id="30" dur="1000" fill="hold"/>
                                        <p:tgtEl>
                                          <p:spTgt spid="4"/>
                                        </p:tgtEl>
                                        <p:attrNameLst>
                                          <p:attrName>ppt_x</p:attrName>
                                          <p:attrName>ppt_y</p:attrName>
                                        </p:attrNameLst>
                                      </p:cBhvr>
                                      <p:rCtr x="-467" y="0"/>
                                    </p:animMotion>
                                  </p:childTnLst>
                                </p:cTn>
                              </p:par>
                            </p:childTnLst>
                          </p:cTn>
                        </p:par>
                        <p:par>
                          <p:cTn id="31" fill="hold">
                            <p:stCondLst>
                              <p:cond delay="5500"/>
                            </p:stCondLst>
                            <p:childTnLst>
                              <p:par>
                                <p:cTn id="32" presetID="64" presetClass="path" presetSubtype="0" accel="50000" decel="50000" fill="hold" grpId="11" nodeType="afterEffect">
                                  <p:stCondLst>
                                    <p:cond delay="0"/>
                                  </p:stCondLst>
                                  <p:childTnLst>
                                    <p:animMotion origin="layout" path="M -3.33333E-6 -0.23311 L -3.33333E-6 -0.31111 " pathEditMode="relative" rAng="0" ptsTypes="AA">
                                      <p:cBhvr>
                                        <p:cTn id="33" dur="500" fill="hold"/>
                                        <p:tgtEl>
                                          <p:spTgt spid="4"/>
                                        </p:tgtEl>
                                        <p:attrNameLst>
                                          <p:attrName>ppt_x</p:attrName>
                                          <p:attrName>ppt_y</p:attrName>
                                        </p:attrNameLst>
                                      </p:cBhvr>
                                      <p:rCtr x="0" y="-39"/>
                                    </p:animMotion>
                                  </p:childTnLst>
                                </p:cTn>
                              </p:par>
                            </p:childTnLst>
                          </p:cTn>
                        </p:par>
                        <p:par>
                          <p:cTn id="34" fill="hold">
                            <p:stCondLst>
                              <p:cond delay="6000"/>
                            </p:stCondLst>
                            <p:childTnLst>
                              <p:par>
                                <p:cTn id="35" presetID="63" presetClass="path" presetSubtype="0" accel="50000" decel="50000" fill="hold" grpId="8" nodeType="afterEffect">
                                  <p:stCondLst>
                                    <p:cond delay="0"/>
                                  </p:stCondLst>
                                  <p:childTnLst>
                                    <p:animMotion origin="layout" path="M -3.33333E-6 -0.31059 L 0.93334 -0.31082 " pathEditMode="relative" rAng="0" ptsTypes="AA">
                                      <p:cBhvr>
                                        <p:cTn id="36" dur="1000" fill="hold"/>
                                        <p:tgtEl>
                                          <p:spTgt spid="4"/>
                                        </p:tgtEl>
                                        <p:attrNameLst>
                                          <p:attrName>ppt_x</p:attrName>
                                          <p:attrName>ppt_y</p:attrName>
                                        </p:attrNameLst>
                                      </p:cBhvr>
                                      <p:rCtr x="467" y="0"/>
                                    </p:animMotion>
                                  </p:childTnLst>
                                </p:cTn>
                              </p:par>
                            </p:childTnLst>
                          </p:cTn>
                        </p:par>
                        <p:par>
                          <p:cTn id="37" fill="hold">
                            <p:stCondLst>
                              <p:cond delay="7000"/>
                            </p:stCondLst>
                            <p:childTnLst>
                              <p:par>
                                <p:cTn id="38" presetID="64" presetClass="path" presetSubtype="0" accel="50000" decel="50000" fill="hold" grpId="13" nodeType="afterEffect">
                                  <p:stCondLst>
                                    <p:cond delay="0"/>
                                  </p:stCondLst>
                                  <p:childTnLst>
                                    <p:animMotion origin="layout" path="M 0.93334 -0.31088 L 0.93334 -0.38889 " pathEditMode="relative" rAng="0" ptsTypes="AA">
                                      <p:cBhvr>
                                        <p:cTn id="39" dur="500" fill="hold"/>
                                        <p:tgtEl>
                                          <p:spTgt spid="4"/>
                                        </p:tgtEl>
                                        <p:attrNameLst>
                                          <p:attrName>ppt_x</p:attrName>
                                          <p:attrName>ppt_y</p:attrName>
                                        </p:attrNameLst>
                                      </p:cBhvr>
                                      <p:rCtr x="0" y="-39"/>
                                    </p:animMotion>
                                  </p:childTnLst>
                                </p:cTn>
                              </p:par>
                            </p:childTnLst>
                          </p:cTn>
                        </p:par>
                        <p:par>
                          <p:cTn id="40" fill="hold">
                            <p:stCondLst>
                              <p:cond delay="7500"/>
                            </p:stCondLst>
                            <p:childTnLst>
                              <p:par>
                                <p:cTn id="41" presetID="35" presetClass="path" presetSubtype="0" accel="50000" decel="50000" fill="hold" grpId="10" nodeType="afterEffect">
                                  <p:stCondLst>
                                    <p:cond delay="0"/>
                                  </p:stCondLst>
                                  <p:childTnLst>
                                    <p:animMotion origin="layout" path="M 0.93334 -0.38853 L -3.33333E-6 -0.38853 " pathEditMode="relative" rAng="0" ptsTypes="AA">
                                      <p:cBhvr>
                                        <p:cTn id="42" dur="1000" fill="hold"/>
                                        <p:tgtEl>
                                          <p:spTgt spid="4"/>
                                        </p:tgtEl>
                                        <p:attrNameLst>
                                          <p:attrName>ppt_x</p:attrName>
                                          <p:attrName>ppt_y</p:attrName>
                                        </p:attrNameLst>
                                      </p:cBhvr>
                                      <p:rCtr x="-467" y="0"/>
                                    </p:animMotion>
                                  </p:childTnLst>
                                </p:cTn>
                              </p:par>
                            </p:childTnLst>
                          </p:cTn>
                        </p:par>
                        <p:par>
                          <p:cTn id="43" fill="hold">
                            <p:stCondLst>
                              <p:cond delay="8500"/>
                            </p:stCondLst>
                            <p:childTnLst>
                              <p:par>
                                <p:cTn id="44" presetID="64" presetClass="path" presetSubtype="0" accel="50000" decel="50000" fill="hold" grpId="15" nodeType="afterEffect">
                                  <p:stCondLst>
                                    <p:cond delay="0"/>
                                  </p:stCondLst>
                                  <p:childTnLst>
                                    <p:animMotion origin="layout" path="M -3.33333E-6 -0.38843 L -3.33333E-6 -0.46667 " pathEditMode="relative" rAng="0" ptsTypes="AA">
                                      <p:cBhvr>
                                        <p:cTn id="45" dur="500" fill="hold"/>
                                        <p:tgtEl>
                                          <p:spTgt spid="4"/>
                                        </p:tgtEl>
                                        <p:attrNameLst>
                                          <p:attrName>ppt_x</p:attrName>
                                          <p:attrName>ppt_y</p:attrName>
                                        </p:attrNameLst>
                                      </p:cBhvr>
                                      <p:rCtr x="0" y="-39"/>
                                    </p:animMotion>
                                  </p:childTnLst>
                                </p:cTn>
                              </p:par>
                            </p:childTnLst>
                          </p:cTn>
                        </p:par>
                        <p:par>
                          <p:cTn id="46" fill="hold">
                            <p:stCondLst>
                              <p:cond delay="9000"/>
                            </p:stCondLst>
                            <p:childTnLst>
                              <p:par>
                                <p:cTn id="47" presetID="63" presetClass="path" presetSubtype="0" accel="50000" decel="50000" fill="hold" grpId="12" nodeType="afterEffect">
                                  <p:stCondLst>
                                    <p:cond delay="0"/>
                                  </p:stCondLst>
                                  <p:childTnLst>
                                    <p:animMotion origin="layout" path="M -3.33333E-6 -0.46623 L 0.93334 -0.46623 " pathEditMode="relative" rAng="0" ptsTypes="AA">
                                      <p:cBhvr>
                                        <p:cTn id="48" dur="1000" fill="hold"/>
                                        <p:tgtEl>
                                          <p:spTgt spid="4"/>
                                        </p:tgtEl>
                                        <p:attrNameLst>
                                          <p:attrName>ppt_x</p:attrName>
                                          <p:attrName>ppt_y</p:attrName>
                                        </p:attrNameLst>
                                      </p:cBhvr>
                                      <p:rCtr x="467" y="0"/>
                                    </p:animMotion>
                                  </p:childTnLst>
                                </p:cTn>
                              </p:par>
                            </p:childTnLst>
                          </p:cTn>
                        </p:par>
                        <p:par>
                          <p:cTn id="49" fill="hold">
                            <p:stCondLst>
                              <p:cond delay="10000"/>
                            </p:stCondLst>
                            <p:childTnLst>
                              <p:par>
                                <p:cTn id="50" presetID="64" presetClass="path" presetSubtype="0" accel="50000" decel="50000" fill="hold" grpId="17" nodeType="afterEffect">
                                  <p:stCondLst>
                                    <p:cond delay="0"/>
                                  </p:stCondLst>
                                  <p:childTnLst>
                                    <p:animMotion origin="layout" path="M 0.93334 -0.46623 L 0.93334 -0.56614 " pathEditMode="relative" rAng="0" ptsTypes="AA">
                                      <p:cBhvr>
                                        <p:cTn id="51" dur="500" fill="hold"/>
                                        <p:tgtEl>
                                          <p:spTgt spid="4"/>
                                        </p:tgtEl>
                                        <p:attrNameLst>
                                          <p:attrName>ppt_x</p:attrName>
                                          <p:attrName>ppt_y</p:attrName>
                                        </p:attrNameLst>
                                      </p:cBhvr>
                                      <p:rCtr x="0" y="-50"/>
                                    </p:animMotion>
                                  </p:childTnLst>
                                </p:cTn>
                              </p:par>
                            </p:childTnLst>
                          </p:cTn>
                        </p:par>
                        <p:par>
                          <p:cTn id="52" fill="hold">
                            <p:stCondLst>
                              <p:cond delay="10500"/>
                            </p:stCondLst>
                            <p:childTnLst>
                              <p:par>
                                <p:cTn id="53" presetID="35" presetClass="path" presetSubtype="0" accel="50000" decel="50000" fill="hold" grpId="14" nodeType="afterEffect">
                                  <p:stCondLst>
                                    <p:cond delay="0"/>
                                  </p:stCondLst>
                                  <p:childTnLst>
                                    <p:animMotion origin="layout" path="M 0.93334 -0.56614 L -3.33333E-6 -0.56614 " pathEditMode="relative" rAng="0" ptsTypes="AA">
                                      <p:cBhvr>
                                        <p:cTn id="54" dur="1000" fill="hold"/>
                                        <p:tgtEl>
                                          <p:spTgt spid="4"/>
                                        </p:tgtEl>
                                        <p:attrNameLst>
                                          <p:attrName>ppt_x</p:attrName>
                                          <p:attrName>ppt_y</p:attrName>
                                        </p:attrNameLst>
                                      </p:cBhvr>
                                      <p:rCtr x="-467" y="0"/>
                                    </p:animMotion>
                                  </p:childTnLst>
                                </p:cTn>
                              </p:par>
                            </p:childTnLst>
                          </p:cTn>
                        </p:par>
                        <p:par>
                          <p:cTn id="55" fill="hold">
                            <p:stCondLst>
                              <p:cond delay="11500"/>
                            </p:stCondLst>
                            <p:childTnLst>
                              <p:par>
                                <p:cTn id="56" presetID="64" presetClass="path" presetSubtype="0" accel="50000" decel="50000" fill="hold" grpId="19" nodeType="afterEffect">
                                  <p:stCondLst>
                                    <p:cond delay="0"/>
                                  </p:stCondLst>
                                  <p:childTnLst>
                                    <p:animMotion origin="layout" path="M -3.33333E-6 -0.56614 L -3.33333E-6 -0.65495 " pathEditMode="relative" rAng="0" ptsTypes="AA">
                                      <p:cBhvr>
                                        <p:cTn id="57" dur="500" fill="hold"/>
                                        <p:tgtEl>
                                          <p:spTgt spid="4"/>
                                        </p:tgtEl>
                                        <p:attrNameLst>
                                          <p:attrName>ppt_x</p:attrName>
                                          <p:attrName>ppt_y</p:attrName>
                                        </p:attrNameLst>
                                      </p:cBhvr>
                                      <p:rCtr x="0" y="-44"/>
                                    </p:animMotion>
                                  </p:childTnLst>
                                </p:cTn>
                              </p:par>
                            </p:childTnLst>
                          </p:cTn>
                        </p:par>
                        <p:par>
                          <p:cTn id="58" fill="hold">
                            <p:stCondLst>
                              <p:cond delay="12000"/>
                            </p:stCondLst>
                            <p:childTnLst>
                              <p:par>
                                <p:cTn id="59" presetID="63" presetClass="path" presetSubtype="0" accel="50000" decel="50000" fill="hold" grpId="16" nodeType="afterEffect">
                                  <p:stCondLst>
                                    <p:cond delay="0"/>
                                  </p:stCondLst>
                                  <p:childTnLst>
                                    <p:animMotion origin="layout" path="M -3.33333E-6 -0.65495 L 0.93334 -0.65495 " pathEditMode="relative" rAng="0" ptsTypes="AA">
                                      <p:cBhvr>
                                        <p:cTn id="60" dur="1000" fill="hold"/>
                                        <p:tgtEl>
                                          <p:spTgt spid="4"/>
                                        </p:tgtEl>
                                        <p:attrNameLst>
                                          <p:attrName>ppt_x</p:attrName>
                                          <p:attrName>ppt_y</p:attrName>
                                        </p:attrNameLst>
                                      </p:cBhvr>
                                      <p:rCtr x="467" y="0"/>
                                    </p:animMotion>
                                  </p:childTnLst>
                                </p:cTn>
                              </p:par>
                            </p:childTnLst>
                          </p:cTn>
                        </p:par>
                        <p:par>
                          <p:cTn id="61" fill="hold">
                            <p:stCondLst>
                              <p:cond delay="13000"/>
                            </p:stCondLst>
                            <p:childTnLst>
                              <p:par>
                                <p:cTn id="62" presetID="64" presetClass="path" presetSubtype="0" accel="50000" decel="50000" fill="hold" grpId="21" nodeType="afterEffect">
                                  <p:stCondLst>
                                    <p:cond delay="0"/>
                                  </p:stCondLst>
                                  <p:childTnLst>
                                    <p:animMotion origin="layout" path="M 0.93334 -0.65495 L 0.93334 -0.74375 " pathEditMode="relative" rAng="0" ptsTypes="AA">
                                      <p:cBhvr>
                                        <p:cTn id="63" dur="500" fill="hold"/>
                                        <p:tgtEl>
                                          <p:spTgt spid="4"/>
                                        </p:tgtEl>
                                        <p:attrNameLst>
                                          <p:attrName>ppt_x</p:attrName>
                                          <p:attrName>ppt_y</p:attrName>
                                        </p:attrNameLst>
                                      </p:cBhvr>
                                      <p:rCtr x="0" y="-44"/>
                                    </p:animMotion>
                                  </p:childTnLst>
                                </p:cTn>
                              </p:par>
                            </p:childTnLst>
                          </p:cTn>
                        </p:par>
                        <p:par>
                          <p:cTn id="64" fill="hold">
                            <p:stCondLst>
                              <p:cond delay="13500"/>
                            </p:stCondLst>
                            <p:childTnLst>
                              <p:par>
                                <p:cTn id="65" presetID="35" presetClass="path" presetSubtype="0" accel="50000" decel="50000" fill="hold" grpId="18" nodeType="afterEffect">
                                  <p:stCondLst>
                                    <p:cond delay="0"/>
                                  </p:stCondLst>
                                  <p:childTnLst>
                                    <p:animMotion origin="layout" path="M 0.93334 -0.75485 L -3.33333E-6 -0.75485 " pathEditMode="relative" rAng="0" ptsTypes="AA">
                                      <p:cBhvr>
                                        <p:cTn id="66" dur="1000" fill="hold"/>
                                        <p:tgtEl>
                                          <p:spTgt spid="4"/>
                                        </p:tgtEl>
                                        <p:attrNameLst>
                                          <p:attrName>ppt_x</p:attrName>
                                          <p:attrName>ppt_y</p:attrName>
                                        </p:attrNameLst>
                                      </p:cBhvr>
                                      <p:rCtr x="-467" y="0"/>
                                    </p:animMotion>
                                  </p:childTnLst>
                                </p:cTn>
                              </p:par>
                            </p:childTnLst>
                          </p:cTn>
                        </p:par>
                        <p:par>
                          <p:cTn id="67" fill="hold">
                            <p:stCondLst>
                              <p:cond delay="14500"/>
                            </p:stCondLst>
                            <p:childTnLst>
                              <p:par>
                                <p:cTn id="68" presetID="64" presetClass="path" presetSubtype="0" accel="50000" decel="50000" fill="hold" grpId="3" nodeType="afterEffect">
                                  <p:stCondLst>
                                    <p:cond delay="0"/>
                                  </p:stCondLst>
                                  <p:childTnLst>
                                    <p:animMotion origin="layout" path="M -3.33333E-6 -0.75486 L -3.33333E-6 -0.84366 " pathEditMode="relative" rAng="0" ptsTypes="AA">
                                      <p:cBhvr>
                                        <p:cTn id="69" dur="500" fill="hold"/>
                                        <p:tgtEl>
                                          <p:spTgt spid="4"/>
                                        </p:tgtEl>
                                        <p:attrNameLst>
                                          <p:attrName>ppt_x</p:attrName>
                                          <p:attrName>ppt_y</p:attrName>
                                        </p:attrNameLst>
                                      </p:cBhvr>
                                      <p:rCtr x="0" y="-44"/>
                                    </p:animMotion>
                                  </p:childTnLst>
                                </p:cTn>
                              </p:par>
                            </p:childTnLst>
                          </p:cTn>
                        </p:par>
                        <p:par>
                          <p:cTn id="70" fill="hold">
                            <p:stCondLst>
                              <p:cond delay="15000"/>
                            </p:stCondLst>
                            <p:childTnLst>
                              <p:par>
                                <p:cTn id="71" presetID="63" presetClass="path" presetSubtype="0" accel="50000" decel="50000" fill="hold" grpId="20" nodeType="afterEffect">
                                  <p:stCondLst>
                                    <p:cond delay="0"/>
                                  </p:stCondLst>
                                  <p:childTnLst>
                                    <p:animMotion origin="layout" path="M -3.33333E-6 -0.84366 L 0.93334 -0.84366 " pathEditMode="relative" rAng="0" ptsTypes="AA">
                                      <p:cBhvr>
                                        <p:cTn id="72" dur="1000" fill="hold"/>
                                        <p:tgtEl>
                                          <p:spTgt spid="4"/>
                                        </p:tgtEl>
                                        <p:attrNameLst>
                                          <p:attrName>ppt_x</p:attrName>
                                          <p:attrName>ppt_y</p:attrName>
                                        </p:attrNameLst>
                                      </p:cBhvr>
                                      <p:rCtr x="467" y="0"/>
                                    </p:animMotion>
                                  </p:childTnLst>
                                </p:cTn>
                              </p:par>
                            </p:childTnLst>
                          </p:cTn>
                        </p:par>
                        <p:par>
                          <p:cTn id="73" fill="hold">
                            <p:stCondLst>
                              <p:cond delay="16000"/>
                            </p:stCondLst>
                            <p:childTnLst>
                              <p:par>
                                <p:cTn id="74" presetID="64" presetClass="path" presetSubtype="0" accel="50000" decel="50000" fill="hold" grpId="5" nodeType="afterEffect">
                                  <p:stCondLst>
                                    <p:cond delay="0"/>
                                  </p:stCondLst>
                                  <p:childTnLst>
                                    <p:animMotion origin="layout" path="M 0.93334 -0.84366 L 0.93334 -0.93247 " pathEditMode="relative" rAng="0" ptsTypes="AA">
                                      <p:cBhvr>
                                        <p:cTn id="75" dur="500" fill="hold"/>
                                        <p:tgtEl>
                                          <p:spTgt spid="4"/>
                                        </p:tgtEl>
                                        <p:attrNameLst>
                                          <p:attrName>ppt_x</p:attrName>
                                          <p:attrName>ppt_y</p:attrName>
                                        </p:attrNameLst>
                                      </p:cBhvr>
                                      <p:rCtr x="0" y="-44"/>
                                    </p:animMotion>
                                  </p:childTnLst>
                                </p:cTn>
                              </p:par>
                            </p:childTnLst>
                          </p:cTn>
                        </p:par>
                        <p:par>
                          <p:cTn id="76" fill="hold">
                            <p:stCondLst>
                              <p:cond delay="16500"/>
                            </p:stCondLst>
                            <p:childTnLst>
                              <p:par>
                                <p:cTn id="77" presetID="35" presetClass="path" presetSubtype="0" accel="50000" decel="50000" fill="hold" grpId="22" nodeType="afterEffect">
                                  <p:stCondLst>
                                    <p:cond delay="0"/>
                                  </p:stCondLst>
                                  <p:childTnLst>
                                    <p:animMotion origin="layout" path="M 0.93334 -0.93247 L -3.33333E-6 -0.93247 " pathEditMode="relative" rAng="0" ptsTypes="AA">
                                      <p:cBhvr>
                                        <p:cTn id="78" dur="1000" fill="hold"/>
                                        <p:tgtEl>
                                          <p:spTgt spid="4"/>
                                        </p:tgtEl>
                                        <p:attrNameLst>
                                          <p:attrName>ppt_x</p:attrName>
                                          <p:attrName>ppt_y</p:attrName>
                                        </p:attrNameLst>
                                      </p:cBhvr>
                                      <p:rCtr x="-467" y="0"/>
                                    </p:animMotion>
                                  </p:childTnLst>
                                </p:cTn>
                              </p:par>
                            </p:childTnLst>
                          </p:cTn>
                        </p:par>
                        <p:par>
                          <p:cTn id="79" fill="hold">
                            <p:stCondLst>
                              <p:cond delay="17500"/>
                            </p:stCondLst>
                            <p:childTnLst>
                              <p:par>
                                <p:cTn id="80" presetID="1" presetClass="exit" presetSubtype="0" fill="hold" grpId="23" nodeType="afterEffect">
                                  <p:stCondLst>
                                    <p:cond delay="0"/>
                                  </p:stCondLst>
                                  <p:childTnLst>
                                    <p:set>
                                      <p:cBhvr>
                                        <p:cTn id="81" dur="1" fill="hold">
                                          <p:stCondLst>
                                            <p:cond delay="0"/>
                                          </p:stCondLst>
                                        </p:cTn>
                                        <p:tgtEl>
                                          <p:spTgt spid="4"/>
                                        </p:tgtEl>
                                        <p:attrNameLst>
                                          <p:attrName>style.visibility</p:attrName>
                                        </p:attrNameLst>
                                      </p:cBhvr>
                                      <p:to>
                                        <p:strVal val="hidden"/>
                                      </p:to>
                                    </p:set>
                                  </p:childTnLst>
                                </p:cTn>
                              </p:par>
                            </p:childTnLst>
                          </p:cTn>
                        </p:par>
                        <p:par>
                          <p:cTn id="82" fill="hold">
                            <p:stCondLst>
                              <p:cond delay="17500"/>
                            </p:stCondLst>
                            <p:childTnLst>
                              <p:par>
                                <p:cTn id="83" presetID="1" presetClass="entr" presetSubtype="0" fill="hold" grpId="0" nodeType="afterEffect">
                                  <p:stCondLst>
                                    <p:cond delay="0"/>
                                  </p:stCondLst>
                                  <p:childTnLst>
                                    <p:set>
                                      <p:cBhvr>
                                        <p:cTn id="84" dur="1" fill="hold">
                                          <p:stCondLst>
                                            <p:cond delay="0"/>
                                          </p:stCondLst>
                                        </p:cTn>
                                        <p:tgtEl>
                                          <p:spTgt spid="7"/>
                                        </p:tgtEl>
                                        <p:attrNameLst>
                                          <p:attrName>style.visibility</p:attrName>
                                        </p:attrNameLst>
                                      </p:cBhvr>
                                      <p:to>
                                        <p:strVal val="visible"/>
                                      </p:to>
                                    </p:set>
                                  </p:childTnLst>
                                </p:cTn>
                              </p:par>
                            </p:childTnLst>
                          </p:cTn>
                        </p:par>
                        <p:par>
                          <p:cTn id="85" fill="hold">
                            <p:stCondLst>
                              <p:cond delay="17500"/>
                            </p:stCondLst>
                            <p:childTnLst>
                              <p:par>
                                <p:cTn id="86" presetID="35" presetClass="emph" presetSubtype="0" repeatCount="4000" fill="hold" grpId="1" nodeType="afterEffect">
                                  <p:stCondLst>
                                    <p:cond delay="0"/>
                                  </p:stCondLst>
                                  <p:childTnLst>
                                    <p:anim calcmode="discrete" valueType="str">
                                      <p:cBhvr>
                                        <p:cTn id="87" dur="1000" fill="hold"/>
                                        <p:tgtEl>
                                          <p:spTgt spid="7"/>
                                        </p:tgtEl>
                                        <p:attrNameLst>
                                          <p:attrName>style.visibility</p:attrName>
                                        </p:attrNameLst>
                                      </p:cBhvr>
                                      <p:tavLst>
                                        <p:tav tm="0">
                                          <p:val>
                                            <p:strVal val="hidden"/>
                                          </p:val>
                                        </p:tav>
                                        <p:tav tm="50000">
                                          <p:val>
                                            <p:strVal val="visible"/>
                                          </p:val>
                                        </p:tav>
                                      </p:tavLst>
                                    </p:anim>
                                  </p:childTnLst>
                                </p:cTn>
                              </p:par>
                            </p:childTnLst>
                          </p:cTn>
                        </p:par>
                        <p:par>
                          <p:cTn id="88" fill="hold">
                            <p:stCondLst>
                              <p:cond delay="21500"/>
                            </p:stCondLst>
                            <p:childTnLst>
                              <p:par>
                                <p:cTn id="89" presetID="10" presetClass="entr" presetSubtype="0" fill="hold" nodeType="after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500"/>
                                        <p:tgtEl>
                                          <p:spTgt spid="2"/>
                                        </p:tgtEl>
                                      </p:cBhvr>
                                    </p:animEffect>
                                  </p:childTnLst>
                                </p:cTn>
                              </p:par>
                              <p:par>
                                <p:cTn id="92" presetID="42" presetClass="path" presetSubtype="0" accel="50000" decel="50000" fill="hold" nodeType="withEffect">
                                  <p:stCondLst>
                                    <p:cond delay="0"/>
                                  </p:stCondLst>
                                  <p:childTnLst>
                                    <p:animMotion origin="layout" path="M -3.33333E-6 3.7037E-6 L -0.06909 -0.09051 " pathEditMode="relative" rAng="0" ptsTypes="AA">
                                      <p:cBhvr>
                                        <p:cTn id="93" dur="2000" fill="hold"/>
                                        <p:tgtEl>
                                          <p:spTgt spid="2"/>
                                        </p:tgtEl>
                                        <p:attrNameLst>
                                          <p:attrName>ppt_x</p:attrName>
                                          <p:attrName>ppt_y</p:attrName>
                                        </p:attrNameLst>
                                      </p:cBhvr>
                                      <p:rCtr x="-3455" y="-4537"/>
                                    </p:animMotion>
                                  </p:childTnLst>
                                </p:cTn>
                              </p:par>
                              <p:par>
                                <p:cTn id="94" presetID="42" presetClass="path" presetSubtype="0" accel="50000" decel="50000" fill="hold" grpId="2" nodeType="withEffect">
                                  <p:stCondLst>
                                    <p:cond delay="0"/>
                                  </p:stCondLst>
                                  <p:childTnLst>
                                    <p:animMotion origin="layout" path="M -3.33333E-6 -7.40741E-7 L -0.06909 -0.0912 " pathEditMode="relative" rAng="0" ptsTypes="AA">
                                      <p:cBhvr>
                                        <p:cTn id="95" dur="2000" fill="hold"/>
                                        <p:tgtEl>
                                          <p:spTgt spid="7"/>
                                        </p:tgtEl>
                                        <p:attrNameLst>
                                          <p:attrName>ppt_x</p:attrName>
                                          <p:attrName>ppt_y</p:attrName>
                                        </p:attrNameLst>
                                      </p:cBhvr>
                                      <p:rCtr x="-3455" y="-45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4" grpId="4" animBg="1"/>
      <p:bldP spid="4" grpId="5" animBg="1"/>
      <p:bldP spid="4" grpId="6" animBg="1"/>
      <p:bldP spid="4" grpId="7" animBg="1"/>
      <p:bldP spid="4" grpId="8" animBg="1"/>
      <p:bldP spid="4" grpId="9" animBg="1"/>
      <p:bldP spid="4" grpId="10" animBg="1"/>
      <p:bldP spid="4" grpId="11" animBg="1"/>
      <p:bldP spid="4" grpId="12" animBg="1"/>
      <p:bldP spid="4" grpId="13" animBg="1"/>
      <p:bldP spid="4" grpId="14" animBg="1"/>
      <p:bldP spid="4" grpId="15" animBg="1"/>
      <p:bldP spid="4" grpId="16" animBg="1"/>
      <p:bldP spid="4" grpId="17" animBg="1"/>
      <p:bldP spid="4" grpId="18" animBg="1"/>
      <p:bldP spid="4" grpId="19" animBg="1"/>
      <p:bldP spid="4" grpId="20" animBg="1"/>
      <p:bldP spid="4" grpId="21" animBg="1"/>
      <p:bldP spid="4" grpId="22" animBg="1"/>
      <p:bldP spid="4" grpId="23" animBg="1"/>
      <p:bldP spid="4" grpId="24" animBg="1"/>
      <p:bldP spid="5" grpId="0" animBg="1"/>
      <p:bldP spid="7" grpId="0" animBg="1"/>
      <p:bldP spid="7" grpId="1" animBg="1"/>
      <p:bldP spid="7"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533400"/>
          </a:xfrm>
        </p:spPr>
        <p:txBody>
          <a:bodyPr>
            <a:normAutofit fontScale="90000"/>
          </a:bodyPr>
          <a:lstStyle/>
          <a:p>
            <a:pPr algn="ctr"/>
            <a:r>
              <a:rPr lang="en-US" dirty="0" smtClean="0"/>
              <a:t>Example Patch-Based Inpainting</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9787" y="1165474"/>
            <a:ext cx="4119613" cy="5289051"/>
          </a:xfrm>
          <a:prstGeom prst="rect">
            <a:avLst/>
          </a:prstGeom>
        </p:spPr>
      </p:pic>
      <p:sp>
        <p:nvSpPr>
          <p:cNvPr id="3" name="Slide Number Placeholder 2"/>
          <p:cNvSpPr>
            <a:spLocks noGrp="1"/>
          </p:cNvSpPr>
          <p:nvPr>
            <p:ph type="sldNum" sz="quarter" idx="12"/>
          </p:nvPr>
        </p:nvSpPr>
        <p:spPr/>
        <p:txBody>
          <a:bodyPr/>
          <a:lstStyle/>
          <a:p>
            <a:fld id="{6F42FDE4-A7DD-41A7-A0A6-9B649FB43336}" type="slidenum">
              <a:rPr kumimoji="0" lang="en-US" smtClean="0"/>
              <a:pPr/>
              <a:t>25</a:t>
            </a:fld>
            <a:endParaRPr kumimoji="0" lang="en-US"/>
          </a:p>
        </p:txBody>
      </p:sp>
    </p:spTree>
    <p:extLst>
      <p:ext uri="{BB962C8B-B14F-4D97-AF65-F5344CB8AC3E}">
        <p14:creationId xmlns:p14="http://schemas.microsoft.com/office/powerpoint/2010/main" val="11073257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09600"/>
          </a:xfrm>
        </p:spPr>
        <p:txBody>
          <a:bodyPr>
            <a:normAutofit fontScale="90000"/>
          </a:bodyPr>
          <a:lstStyle/>
          <a:p>
            <a:pPr algn="ctr"/>
            <a:r>
              <a:rPr lang="en-US" dirty="0" smtClean="0"/>
              <a:t>Extension to </a:t>
            </a:r>
            <a:r>
              <a:rPr lang="en-US" dirty="0" err="1" smtClean="0"/>
              <a:t>LiDAR</a:t>
            </a:r>
            <a:r>
              <a:rPr lang="en-US" dirty="0" smtClean="0"/>
              <a:t> </a:t>
            </a:r>
            <a:r>
              <a:rPr lang="en-US" dirty="0"/>
              <a:t>I</a:t>
            </a:r>
            <a:r>
              <a:rPr lang="en-US" dirty="0" smtClean="0"/>
              <a:t>npainting</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485900"/>
            <a:ext cx="2987299" cy="418628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2350" y="1911350"/>
            <a:ext cx="5124450" cy="3565232"/>
          </a:xfrm>
          <a:prstGeom prst="rect">
            <a:avLst/>
          </a:prstGeom>
        </p:spPr>
      </p:pic>
      <p:sp>
        <p:nvSpPr>
          <p:cNvPr id="6" name="Slide Number Placeholder 5"/>
          <p:cNvSpPr>
            <a:spLocks noGrp="1"/>
          </p:cNvSpPr>
          <p:nvPr>
            <p:ph type="sldNum" sz="quarter" idx="12"/>
          </p:nvPr>
        </p:nvSpPr>
        <p:spPr/>
        <p:txBody>
          <a:bodyPr/>
          <a:lstStyle/>
          <a:p>
            <a:fld id="{6F42FDE4-A7DD-41A7-A0A6-9B649FB43336}" type="slidenum">
              <a:rPr kumimoji="0" lang="en-US" smtClean="0"/>
              <a:pPr/>
              <a:t>26</a:t>
            </a:fld>
            <a:endParaRPr kumimoji="0" lang="en-US"/>
          </a:p>
        </p:txBody>
      </p:sp>
    </p:spTree>
    <p:extLst>
      <p:ext uri="{BB962C8B-B14F-4D97-AF65-F5344CB8AC3E}">
        <p14:creationId xmlns:p14="http://schemas.microsoft.com/office/powerpoint/2010/main" val="161954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normAutofit fontScale="90000"/>
          </a:bodyPr>
          <a:lstStyle/>
          <a:p>
            <a:pPr algn="ctr"/>
            <a:r>
              <a:rPr lang="en-US" dirty="0" smtClean="0"/>
              <a:t>Image Reconstruction From Gradients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2286000"/>
            <a:ext cx="3048000" cy="2731325"/>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1524000"/>
            <a:ext cx="1955800" cy="1752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1" y="4114800"/>
            <a:ext cx="1955800" cy="1752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6548" y="2286000"/>
            <a:ext cx="3061252" cy="2743200"/>
          </a:xfrm>
          <a:prstGeom prst="rect">
            <a:avLst/>
          </a:prstGeom>
        </p:spPr>
      </p:pic>
      <p:sp>
        <p:nvSpPr>
          <p:cNvPr id="9" name="Right Arrow 8"/>
          <p:cNvSpPr/>
          <p:nvPr/>
        </p:nvSpPr>
        <p:spPr>
          <a:xfrm>
            <a:off x="3276600" y="3429000"/>
            <a:ext cx="2729948"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5" idx="2"/>
          </p:cNvCxnSpPr>
          <p:nvPr/>
        </p:nvCxnSpPr>
        <p:spPr>
          <a:xfrm>
            <a:off x="4635500" y="32766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0"/>
          </p:cNvCxnSpPr>
          <p:nvPr/>
        </p:nvCxnSpPr>
        <p:spPr>
          <a:xfrm flipH="1" flipV="1">
            <a:off x="4635500" y="3810000"/>
            <a:ext cx="1"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343400" y="1143000"/>
            <a:ext cx="441146" cy="369332"/>
          </a:xfrm>
          <a:prstGeom prst="rect">
            <a:avLst/>
          </a:prstGeom>
          <a:noFill/>
        </p:spPr>
        <p:txBody>
          <a:bodyPr wrap="none" rtlCol="0">
            <a:spAutoFit/>
          </a:bodyPr>
          <a:lstStyle/>
          <a:p>
            <a:r>
              <a:rPr lang="en-US" dirty="0" err="1" smtClean="0"/>
              <a:t>G</a:t>
            </a:r>
            <a:r>
              <a:rPr lang="en-US" baseline="-25000" dirty="0" err="1" smtClean="0"/>
              <a:t>x</a:t>
            </a:r>
            <a:endParaRPr lang="en-US" baseline="-25000" dirty="0"/>
          </a:p>
        </p:txBody>
      </p:sp>
      <p:sp>
        <p:nvSpPr>
          <p:cNvPr id="12" name="TextBox 11"/>
          <p:cNvSpPr txBox="1"/>
          <p:nvPr/>
        </p:nvSpPr>
        <p:spPr>
          <a:xfrm>
            <a:off x="4419600" y="5867400"/>
            <a:ext cx="441146" cy="369332"/>
          </a:xfrm>
          <a:prstGeom prst="rect">
            <a:avLst/>
          </a:prstGeom>
          <a:noFill/>
        </p:spPr>
        <p:txBody>
          <a:bodyPr wrap="none" rtlCol="0">
            <a:spAutoFit/>
          </a:bodyPr>
          <a:lstStyle/>
          <a:p>
            <a:r>
              <a:rPr lang="en-US" dirty="0" err="1" smtClean="0"/>
              <a:t>G</a:t>
            </a:r>
            <a:r>
              <a:rPr lang="en-US" baseline="-25000" dirty="0" err="1" smtClean="0"/>
              <a:t>y</a:t>
            </a:r>
            <a:endParaRPr lang="en-US" baseline="-25000" dirty="0"/>
          </a:p>
        </p:txBody>
      </p:sp>
      <p:sp>
        <p:nvSpPr>
          <p:cNvPr id="7" name="Slide Number Placeholder 6"/>
          <p:cNvSpPr>
            <a:spLocks noGrp="1"/>
          </p:cNvSpPr>
          <p:nvPr>
            <p:ph type="sldNum" sz="quarter" idx="12"/>
          </p:nvPr>
        </p:nvSpPr>
        <p:spPr/>
        <p:txBody>
          <a:bodyPr/>
          <a:lstStyle/>
          <a:p>
            <a:fld id="{6F42FDE4-A7DD-41A7-A0A6-9B649FB43336}" type="slidenum">
              <a:rPr kumimoji="0" lang="en-US" smtClean="0"/>
              <a:pPr/>
              <a:t>27</a:t>
            </a:fld>
            <a:endParaRPr kumimoji="0" lang="en-US"/>
          </a:p>
        </p:txBody>
      </p:sp>
    </p:spTree>
    <p:extLst>
      <p:ext uri="{BB962C8B-B14F-4D97-AF65-F5344CB8AC3E}">
        <p14:creationId xmlns:p14="http://schemas.microsoft.com/office/powerpoint/2010/main" val="25478614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normAutofit fontScale="90000"/>
          </a:bodyPr>
          <a:lstStyle/>
          <a:p>
            <a:pPr algn="ctr"/>
            <a:r>
              <a:rPr lang="en-US" dirty="0"/>
              <a:t>Image Reconstruction From Gradients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5461445"/>
            <a:ext cx="5742444" cy="963170"/>
          </a:xfrm>
          <a:prstGeom prst="rect">
            <a:avLst/>
          </a:prstGeom>
        </p:spPr>
      </p:pic>
      <p:sp>
        <p:nvSpPr>
          <p:cNvPr id="7" name="Content Placeholder 2"/>
          <p:cNvSpPr txBox="1">
            <a:spLocks/>
          </p:cNvSpPr>
          <p:nvPr/>
        </p:nvSpPr>
        <p:spPr>
          <a:xfrm>
            <a:off x="457200" y="1066800"/>
            <a:ext cx="8229600" cy="54102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600" dirty="0" smtClean="0"/>
              <a:t>(Pérez </a:t>
            </a:r>
            <a:r>
              <a:rPr lang="en-US" sz="1600" dirty="0"/>
              <a:t>et al. </a:t>
            </a:r>
            <a:r>
              <a:rPr lang="en-US" sz="1600" dirty="0" err="1"/>
              <a:t>ToG</a:t>
            </a:r>
            <a:r>
              <a:rPr lang="en-US" sz="1600" dirty="0"/>
              <a:t> </a:t>
            </a:r>
            <a:r>
              <a:rPr lang="en-US" sz="1600" dirty="0" smtClean="0"/>
              <a:t>2003)</a:t>
            </a:r>
            <a:endParaRPr lang="en-US" sz="1600" dirty="0"/>
          </a:p>
          <a:p>
            <a:endParaRPr lang="en-US" dirty="0" smtClean="0"/>
          </a:p>
          <a:p>
            <a:r>
              <a:rPr lang="en-US" dirty="0" smtClean="0"/>
              <a:t>Minimize the difference between the reconstructed image’s gradients and the provided gradients</a:t>
            </a:r>
          </a:p>
          <a:p>
            <a:endParaRPr lang="en-US" dirty="0"/>
          </a:p>
          <a:p>
            <a:endParaRPr lang="en-US" dirty="0" smtClean="0"/>
          </a:p>
          <a:p>
            <a:endParaRPr lang="en-US" dirty="0"/>
          </a:p>
          <a:p>
            <a:endParaRPr lang="en-US" dirty="0" smtClean="0"/>
          </a:p>
          <a:p>
            <a:r>
              <a:rPr lang="en-US" dirty="0" smtClean="0"/>
              <a:t>From </a:t>
            </a:r>
            <a:r>
              <a:rPr lang="en-US" dirty="0" err="1" smtClean="0"/>
              <a:t>variational</a:t>
            </a:r>
            <a:r>
              <a:rPr lang="en-US" dirty="0" smtClean="0"/>
              <a:t> calculus (Euler-Lagrange equation), the solution is the function</a:t>
            </a:r>
            <a:endParaRPr lang="en-US"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85784" y="2990866"/>
            <a:ext cx="7620016" cy="1219202"/>
          </a:xfrm>
        </p:spPr>
      </p:pic>
      <p:sp>
        <p:nvSpPr>
          <p:cNvPr id="3" name="Slide Number Placeholder 2"/>
          <p:cNvSpPr>
            <a:spLocks noGrp="1"/>
          </p:cNvSpPr>
          <p:nvPr>
            <p:ph type="sldNum" sz="quarter" idx="12"/>
          </p:nvPr>
        </p:nvSpPr>
        <p:spPr/>
        <p:txBody>
          <a:bodyPr/>
          <a:lstStyle/>
          <a:p>
            <a:fld id="{6F42FDE4-A7DD-41A7-A0A6-9B649FB43336}" type="slidenum">
              <a:rPr kumimoji="0" lang="en-US" smtClean="0"/>
              <a:pPr/>
              <a:t>28</a:t>
            </a:fld>
            <a:endParaRPr kumimoji="0" lang="en-US"/>
          </a:p>
        </p:txBody>
      </p:sp>
    </p:spTree>
    <p:extLst>
      <p:ext uri="{BB962C8B-B14F-4D97-AF65-F5344CB8AC3E}">
        <p14:creationId xmlns:p14="http://schemas.microsoft.com/office/powerpoint/2010/main" val="22735102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8229600" cy="685800"/>
          </a:xfrm>
        </p:spPr>
        <p:txBody>
          <a:bodyPr>
            <a:normAutofit fontScale="90000"/>
          </a:bodyPr>
          <a:lstStyle/>
          <a:p>
            <a:pPr algn="ctr"/>
            <a:r>
              <a:rPr lang="en-US" dirty="0" smtClean="0"/>
              <a:t>LiDAR Inpainting</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935589" y="5073582"/>
            <a:ext cx="1575517" cy="1436372"/>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0514" y="3060845"/>
            <a:ext cx="1599403" cy="1458148"/>
          </a:xfrm>
          <a:prstGeom prst="rect">
            <a:avLst/>
          </a:prstGeom>
        </p:spPr>
      </p:pic>
      <p:grpSp>
        <p:nvGrpSpPr>
          <p:cNvPr id="3" name="Group 2"/>
          <p:cNvGrpSpPr/>
          <p:nvPr/>
        </p:nvGrpSpPr>
        <p:grpSpPr>
          <a:xfrm>
            <a:off x="498625" y="2261179"/>
            <a:ext cx="1828800" cy="3383280"/>
            <a:chOff x="498625" y="2261179"/>
            <a:chExt cx="1828800" cy="3383280"/>
          </a:xfrm>
        </p:grpSpPr>
        <p:sp>
          <p:nvSpPr>
            <p:cNvPr id="13" name="Rectangle 12"/>
            <p:cNvSpPr/>
            <p:nvPr/>
          </p:nvSpPr>
          <p:spPr>
            <a:xfrm>
              <a:off x="498625" y="2261179"/>
              <a:ext cx="1828800" cy="338328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645" y="2427572"/>
              <a:ext cx="1508760" cy="139671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645" y="4038601"/>
              <a:ext cx="1508760" cy="1384703"/>
            </a:xfrm>
            <a:prstGeom prst="rect">
              <a:avLst/>
            </a:prstGeom>
          </p:spPr>
        </p:pic>
      </p:gr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400" y="381000"/>
            <a:ext cx="2300032" cy="1600200"/>
          </a:xfrm>
          <a:prstGeom prst="rect">
            <a:avLst/>
          </a:prstGeom>
        </p:spPr>
      </p:pic>
      <p:grpSp>
        <p:nvGrpSpPr>
          <p:cNvPr id="9" name="Group 8"/>
          <p:cNvGrpSpPr/>
          <p:nvPr/>
        </p:nvGrpSpPr>
        <p:grpSpPr>
          <a:xfrm>
            <a:off x="3200400" y="2261179"/>
            <a:ext cx="1828800" cy="3383280"/>
            <a:chOff x="3163977" y="2261179"/>
            <a:chExt cx="1828800" cy="3383280"/>
          </a:xfrm>
        </p:grpSpPr>
        <p:sp>
          <p:nvSpPr>
            <p:cNvPr id="16" name="Rectangle 15"/>
            <p:cNvSpPr/>
            <p:nvPr/>
          </p:nvSpPr>
          <p:spPr>
            <a:xfrm>
              <a:off x="3163977" y="2261179"/>
              <a:ext cx="1828800" cy="338328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3997" y="2400188"/>
              <a:ext cx="1508760" cy="1399054"/>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3997" y="4013706"/>
              <a:ext cx="1508760" cy="1375146"/>
            </a:xfrm>
            <a:prstGeom prst="rect">
              <a:avLst/>
            </a:prstGeom>
          </p:spPr>
        </p:pic>
      </p:grpSp>
      <p:sp>
        <p:nvSpPr>
          <p:cNvPr id="15" name="TextBox 14"/>
          <p:cNvSpPr txBox="1"/>
          <p:nvPr/>
        </p:nvSpPr>
        <p:spPr>
          <a:xfrm>
            <a:off x="473225" y="6019800"/>
            <a:ext cx="2223686" cy="646331"/>
          </a:xfrm>
          <a:prstGeom prst="rect">
            <a:avLst/>
          </a:prstGeom>
          <a:noFill/>
        </p:spPr>
        <p:txBody>
          <a:bodyPr wrap="none" rtlCol="0">
            <a:spAutoFit/>
          </a:bodyPr>
          <a:lstStyle/>
          <a:p>
            <a:pPr algn="ctr"/>
            <a:r>
              <a:rPr lang="en-US" dirty="0"/>
              <a:t>Construct </a:t>
            </a:r>
            <a:r>
              <a:rPr lang="en-US" dirty="0" err="1"/>
              <a:t>RGBD</a:t>
            </a:r>
            <a:r>
              <a:rPr lang="en-US" baseline="-25000" dirty="0" err="1"/>
              <a:t>x</a:t>
            </a:r>
            <a:r>
              <a:rPr lang="en-US" dirty="0" err="1"/>
              <a:t>D</a:t>
            </a:r>
            <a:r>
              <a:rPr lang="en-US" baseline="-25000" dirty="0" err="1"/>
              <a:t>y</a:t>
            </a:r>
            <a:endParaRPr lang="en-US" dirty="0"/>
          </a:p>
          <a:p>
            <a:pPr algn="ctr"/>
            <a:r>
              <a:rPr lang="en-US" dirty="0" smtClean="0"/>
              <a:t>image</a:t>
            </a:r>
            <a:endParaRPr lang="en-US" dirty="0"/>
          </a:p>
        </p:txBody>
      </p:sp>
      <p:sp>
        <p:nvSpPr>
          <p:cNvPr id="18" name="Right Arrow 17"/>
          <p:cNvSpPr/>
          <p:nvPr/>
        </p:nvSpPr>
        <p:spPr>
          <a:xfrm>
            <a:off x="2398863" y="3789919"/>
            <a:ext cx="765114" cy="1981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151277" y="6019800"/>
            <a:ext cx="2313454" cy="646331"/>
          </a:xfrm>
          <a:prstGeom prst="rect">
            <a:avLst/>
          </a:prstGeom>
          <a:noFill/>
        </p:spPr>
        <p:txBody>
          <a:bodyPr wrap="none" rtlCol="0">
            <a:spAutoFit/>
          </a:bodyPr>
          <a:lstStyle/>
          <a:p>
            <a:pPr algn="ctr"/>
            <a:r>
              <a:rPr lang="en-US" dirty="0" err="1" smtClean="0"/>
              <a:t>Inpaint</a:t>
            </a:r>
            <a:r>
              <a:rPr lang="en-US" dirty="0" smtClean="0"/>
              <a:t> </a:t>
            </a:r>
            <a:r>
              <a:rPr lang="en-US" dirty="0"/>
              <a:t>the </a:t>
            </a:r>
            <a:r>
              <a:rPr lang="en-US" dirty="0" err="1"/>
              <a:t>RGBD</a:t>
            </a:r>
            <a:r>
              <a:rPr lang="en-US" baseline="-25000" dirty="0" err="1"/>
              <a:t>x</a:t>
            </a:r>
            <a:r>
              <a:rPr lang="en-US" dirty="0" err="1"/>
              <a:t>D</a:t>
            </a:r>
            <a:r>
              <a:rPr lang="en-US" baseline="-25000" dirty="0" err="1"/>
              <a:t>y</a:t>
            </a:r>
            <a:endParaRPr lang="en-US" dirty="0"/>
          </a:p>
          <a:p>
            <a:pPr algn="ctr"/>
            <a:r>
              <a:rPr lang="en-US" dirty="0" smtClean="0"/>
              <a:t>image</a:t>
            </a:r>
            <a:endParaRPr lang="en-US" dirty="0"/>
          </a:p>
        </p:txBody>
      </p:sp>
      <p:sp>
        <p:nvSpPr>
          <p:cNvPr id="20" name="TextBox 19"/>
          <p:cNvSpPr txBox="1"/>
          <p:nvPr/>
        </p:nvSpPr>
        <p:spPr>
          <a:xfrm>
            <a:off x="5056124" y="4464772"/>
            <a:ext cx="1447800" cy="646331"/>
          </a:xfrm>
          <a:prstGeom prst="rect">
            <a:avLst/>
          </a:prstGeom>
          <a:noFill/>
        </p:spPr>
        <p:txBody>
          <a:bodyPr wrap="square" rtlCol="0">
            <a:spAutoFit/>
          </a:bodyPr>
          <a:lstStyle/>
          <a:p>
            <a:r>
              <a:rPr lang="en-US" dirty="0" smtClean="0"/>
              <a:t>Reconstruct depth</a:t>
            </a:r>
            <a:endParaRPr lang="en-US" dirty="0"/>
          </a:p>
        </p:txBody>
      </p:sp>
      <p:sp>
        <p:nvSpPr>
          <p:cNvPr id="21" name="Curved Right Arrow 20"/>
          <p:cNvSpPr/>
          <p:nvPr/>
        </p:nvSpPr>
        <p:spPr>
          <a:xfrm>
            <a:off x="76200" y="1006019"/>
            <a:ext cx="422426" cy="31623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urved Right Arrow 21"/>
          <p:cNvSpPr/>
          <p:nvPr/>
        </p:nvSpPr>
        <p:spPr>
          <a:xfrm rot="1015790" flipH="1" flipV="1">
            <a:off x="7776604" y="1892085"/>
            <a:ext cx="469204" cy="217620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ight Arrow 22"/>
          <p:cNvSpPr/>
          <p:nvPr/>
        </p:nvSpPr>
        <p:spPr>
          <a:xfrm>
            <a:off x="5105400" y="3777798"/>
            <a:ext cx="765114" cy="1981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3671204">
            <a:off x="6875073" y="4715816"/>
            <a:ext cx="765114" cy="1981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870709" y="3516939"/>
            <a:ext cx="1273291" cy="646331"/>
          </a:xfrm>
          <a:prstGeom prst="rect">
            <a:avLst/>
          </a:prstGeom>
          <a:noFill/>
        </p:spPr>
        <p:txBody>
          <a:bodyPr wrap="square" rtlCol="0">
            <a:spAutoFit/>
          </a:bodyPr>
          <a:lstStyle/>
          <a:p>
            <a:r>
              <a:rPr lang="en-US" dirty="0" smtClean="0"/>
              <a:t>Assemble result</a:t>
            </a:r>
            <a:endParaRPr lang="en-US" dirty="0"/>
          </a:p>
        </p:txBody>
      </p:sp>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64309" y="381000"/>
            <a:ext cx="1778351" cy="1538890"/>
          </a:xfrm>
          <a:prstGeom prst="rect">
            <a:avLst/>
          </a:prstGeom>
        </p:spPr>
      </p:pic>
      <p:sp>
        <p:nvSpPr>
          <p:cNvPr id="27" name="TextBox 26"/>
          <p:cNvSpPr txBox="1"/>
          <p:nvPr/>
        </p:nvSpPr>
        <p:spPr>
          <a:xfrm>
            <a:off x="6353876" y="6509954"/>
            <a:ext cx="2153478" cy="369332"/>
          </a:xfrm>
          <a:prstGeom prst="rect">
            <a:avLst/>
          </a:prstGeom>
          <a:noFill/>
        </p:spPr>
        <p:txBody>
          <a:bodyPr wrap="square" rtlCol="0">
            <a:spAutoFit/>
          </a:bodyPr>
          <a:lstStyle/>
          <a:p>
            <a:r>
              <a:rPr lang="en-US" dirty="0" smtClean="0"/>
              <a:t>Boundary condition</a:t>
            </a:r>
            <a:endParaRPr lang="en-US" dirty="0"/>
          </a:p>
        </p:txBody>
      </p:sp>
      <p:sp>
        <p:nvSpPr>
          <p:cNvPr id="11" name="Slide Number Placeholder 10"/>
          <p:cNvSpPr>
            <a:spLocks noGrp="1"/>
          </p:cNvSpPr>
          <p:nvPr>
            <p:ph type="sldNum" sz="quarter" idx="12"/>
          </p:nvPr>
        </p:nvSpPr>
        <p:spPr/>
        <p:txBody>
          <a:bodyPr/>
          <a:lstStyle/>
          <a:p>
            <a:fld id="{6F42FDE4-A7DD-41A7-A0A6-9B649FB43336}" type="slidenum">
              <a:rPr kumimoji="0" lang="en-US" smtClean="0"/>
              <a:pPr/>
              <a:t>29</a:t>
            </a:fld>
            <a:endParaRPr kumimoji="0" lang="en-US"/>
          </a:p>
        </p:txBody>
      </p:sp>
    </p:spTree>
    <p:extLst>
      <p:ext uri="{BB962C8B-B14F-4D97-AF65-F5344CB8AC3E}">
        <p14:creationId xmlns:p14="http://schemas.microsoft.com/office/powerpoint/2010/main" val="19345296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normAutofit fontScale="90000"/>
          </a:bodyPr>
          <a:lstStyle/>
          <a:p>
            <a:pPr algn="ctr"/>
            <a:r>
              <a:rPr lang="en-US" dirty="0" smtClean="0"/>
              <a:t>Light Detection And Ranging (LiDAR)</a:t>
            </a:r>
            <a:endParaRPr lang="en-US" dirty="0"/>
          </a:p>
        </p:txBody>
      </p:sp>
      <p:sp>
        <p:nvSpPr>
          <p:cNvPr id="5" name="Content Placeholder 4"/>
          <p:cNvSpPr>
            <a:spLocks noGrp="1"/>
          </p:cNvSpPr>
          <p:nvPr>
            <p:ph idx="1"/>
          </p:nvPr>
        </p:nvSpPr>
        <p:spPr>
          <a:xfrm>
            <a:off x="685800" y="1524000"/>
            <a:ext cx="8153400" cy="4495800"/>
          </a:xfrm>
        </p:spPr>
        <p:txBody>
          <a:bodyPr/>
          <a:lstStyle/>
          <a:p>
            <a:r>
              <a:rPr lang="en-US" dirty="0" smtClean="0"/>
              <a:t>3D point acquisition</a:t>
            </a:r>
          </a:p>
          <a:p>
            <a:endParaRPr lang="en-US" dirty="0" smtClean="0"/>
          </a:p>
          <a:p>
            <a:r>
              <a:rPr lang="en-US" dirty="0" smtClean="0"/>
              <a:t>Long range</a:t>
            </a:r>
          </a:p>
          <a:p>
            <a:endParaRPr lang="en-US" dirty="0" smtClean="0"/>
          </a:p>
          <a:p>
            <a:r>
              <a:rPr lang="en-US" dirty="0" smtClean="0"/>
              <a:t>Very accurate</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7974" y="1371600"/>
            <a:ext cx="4492625" cy="315470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0129" y="3743636"/>
            <a:ext cx="1885950" cy="2514600"/>
          </a:xfrm>
          <a:prstGeom prst="rect">
            <a:avLst/>
          </a:prstGeom>
        </p:spPr>
      </p:pic>
      <p:sp>
        <p:nvSpPr>
          <p:cNvPr id="4" name="Slide Number Placeholder 3"/>
          <p:cNvSpPr>
            <a:spLocks noGrp="1"/>
          </p:cNvSpPr>
          <p:nvPr>
            <p:ph type="sldNum" sz="quarter" idx="12"/>
          </p:nvPr>
        </p:nvSpPr>
        <p:spPr/>
        <p:txBody>
          <a:bodyPr/>
          <a:lstStyle/>
          <a:p>
            <a:fld id="{6F42FDE4-A7DD-41A7-A0A6-9B649FB43336}" type="slidenum">
              <a:rPr kumimoji="0" lang="en-US" smtClean="0"/>
              <a:pPr/>
              <a:t>3</a:t>
            </a:fld>
            <a:endParaRPr kumimoji="0" lang="en-US"/>
          </a:p>
        </p:txBody>
      </p:sp>
      <p:sp>
        <p:nvSpPr>
          <p:cNvPr id="10" name="Oval 9"/>
          <p:cNvSpPr/>
          <p:nvPr/>
        </p:nvSpPr>
        <p:spPr>
          <a:xfrm>
            <a:off x="4724400" y="2465294"/>
            <a:ext cx="197224" cy="1972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89811" y="2895599"/>
            <a:ext cx="197224" cy="1972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745505" y="2814918"/>
            <a:ext cx="197224" cy="1972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endCxn id="10" idx="3"/>
          </p:cNvCxnSpPr>
          <p:nvPr/>
        </p:nvCxnSpPr>
        <p:spPr>
          <a:xfrm rot="5400000" flipH="1" flipV="1">
            <a:off x="3245222" y="2678459"/>
            <a:ext cx="1552884" cy="1463237"/>
          </a:xfrm>
          <a:prstGeom prst="straightConnector1">
            <a:avLst/>
          </a:prstGeom>
          <a:ln w="63500">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11" idx="3"/>
          </p:cNvCxnSpPr>
          <p:nvPr/>
        </p:nvCxnSpPr>
        <p:spPr>
          <a:xfrm flipV="1">
            <a:off x="3290047" y="3063940"/>
            <a:ext cx="2628647" cy="1122580"/>
          </a:xfrm>
          <a:prstGeom prst="straightConnector1">
            <a:avLst/>
          </a:prstGeom>
          <a:ln w="63500">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2" idx="3"/>
          </p:cNvCxnSpPr>
          <p:nvPr/>
        </p:nvCxnSpPr>
        <p:spPr>
          <a:xfrm flipV="1">
            <a:off x="3290047" y="2983259"/>
            <a:ext cx="4484341" cy="1203261"/>
          </a:xfrm>
          <a:prstGeom prst="straightConnector1">
            <a:avLst/>
          </a:prstGeom>
          <a:ln w="63500">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 idx="4"/>
          </p:cNvCxnSpPr>
          <p:nvPr/>
        </p:nvCxnSpPr>
        <p:spPr>
          <a:xfrm rot="5400000">
            <a:off x="3500718" y="2711824"/>
            <a:ext cx="1371600" cy="1272988"/>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1" idx="5"/>
          </p:cNvCxnSpPr>
          <p:nvPr/>
        </p:nvCxnSpPr>
        <p:spPr>
          <a:xfrm rot="5400000">
            <a:off x="4395199" y="2371165"/>
            <a:ext cx="970178" cy="2355728"/>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2" idx="5"/>
          </p:cNvCxnSpPr>
          <p:nvPr/>
        </p:nvCxnSpPr>
        <p:spPr>
          <a:xfrm rot="5400000">
            <a:off x="5130304" y="1402979"/>
            <a:ext cx="1203263" cy="4363822"/>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172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up)">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up)">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normAutofit fontScale="90000"/>
          </a:bodyPr>
          <a:lstStyle/>
          <a:p>
            <a:pPr algn="ctr"/>
            <a:r>
              <a:rPr lang="en-US" dirty="0" smtClean="0"/>
              <a:t>LiDAR Inpainting Animation</a:t>
            </a:r>
            <a:endParaRPr lang="en-US" dirty="0"/>
          </a:p>
        </p:txBody>
      </p:sp>
      <p:sp>
        <p:nvSpPr>
          <p:cNvPr id="3" name="Slide Number Placeholder 2"/>
          <p:cNvSpPr>
            <a:spLocks noGrp="1"/>
          </p:cNvSpPr>
          <p:nvPr>
            <p:ph type="sldNum" sz="quarter" idx="12"/>
          </p:nvPr>
        </p:nvSpPr>
        <p:spPr/>
        <p:txBody>
          <a:bodyPr/>
          <a:lstStyle/>
          <a:p>
            <a:fld id="{6F42FDE4-A7DD-41A7-A0A6-9B649FB43336}" type="slidenum">
              <a:rPr kumimoji="0" lang="en-US" smtClean="0"/>
              <a:pPr/>
              <a:t>30</a:t>
            </a:fld>
            <a:endParaRPr kumimoji="0"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4416"/>
            <a:ext cx="9144000" cy="3249168"/>
          </a:xfrm>
          <a:prstGeom prst="rect">
            <a:avLst/>
          </a:prstGeom>
        </p:spPr>
      </p:pic>
    </p:spTree>
    <p:extLst>
      <p:ext uri="{BB962C8B-B14F-4D97-AF65-F5344CB8AC3E}">
        <p14:creationId xmlns:p14="http://schemas.microsoft.com/office/powerpoint/2010/main" val="6079972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normAutofit fontScale="90000"/>
          </a:bodyPr>
          <a:lstStyle/>
          <a:p>
            <a:pPr algn="ctr"/>
            <a:r>
              <a:rPr lang="en-US" dirty="0" smtClean="0"/>
              <a:t>Experiments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9450" y="1066801"/>
            <a:ext cx="2629429" cy="227536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7450" y="1066799"/>
            <a:ext cx="2629432" cy="227536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650" y="4038600"/>
            <a:ext cx="2627439" cy="2133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9450" y="4038600"/>
            <a:ext cx="2627438" cy="21336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7450" y="4038600"/>
            <a:ext cx="2627439" cy="2133600"/>
          </a:xfrm>
          <a:prstGeom prst="rect">
            <a:avLst/>
          </a:prstGeom>
        </p:spPr>
      </p:pic>
      <p:cxnSp>
        <p:nvCxnSpPr>
          <p:cNvPr id="11" name="Straight Connector 10"/>
          <p:cNvCxnSpPr/>
          <p:nvPr/>
        </p:nvCxnSpPr>
        <p:spPr>
          <a:xfrm>
            <a:off x="247650" y="3657600"/>
            <a:ext cx="86868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6F42FDE4-A7DD-41A7-A0A6-9B649FB43336}" type="slidenum">
              <a:rPr kumimoji="0" lang="en-US" smtClean="0"/>
              <a:pPr/>
              <a:t>31</a:t>
            </a:fld>
            <a:endParaRPr kumimoji="0" lang="en-US"/>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650" y="1066801"/>
            <a:ext cx="2627439" cy="2275368"/>
          </a:xfrm>
          <a:prstGeom prst="rect">
            <a:avLst/>
          </a:prstGeom>
        </p:spPr>
      </p:pic>
    </p:spTree>
    <p:extLst>
      <p:ext uri="{BB962C8B-B14F-4D97-AF65-F5344CB8AC3E}">
        <p14:creationId xmlns:p14="http://schemas.microsoft.com/office/powerpoint/2010/main" val="3175589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Contribution #3 Recap</a:t>
            </a:r>
            <a:endParaRPr lang="en-US" dirty="0"/>
          </a:p>
        </p:txBody>
      </p:sp>
      <p:sp>
        <p:nvSpPr>
          <p:cNvPr id="3" name="Content Placeholder 2"/>
          <p:cNvSpPr>
            <a:spLocks noGrp="1"/>
          </p:cNvSpPr>
          <p:nvPr>
            <p:ph idx="1"/>
          </p:nvPr>
        </p:nvSpPr>
        <p:spPr/>
        <p:txBody>
          <a:bodyPr/>
          <a:lstStyle/>
          <a:p>
            <a:endParaRPr lang="en-US" dirty="0" smtClean="0"/>
          </a:p>
          <a:p>
            <a:r>
              <a:rPr lang="en-US" dirty="0" smtClean="0"/>
              <a:t>Fill large holes in LiDAR scans</a:t>
            </a:r>
          </a:p>
          <a:p>
            <a:endParaRPr lang="en-US" dirty="0" smtClean="0"/>
          </a:p>
          <a:p>
            <a:r>
              <a:rPr lang="en-US" dirty="0" err="1" smtClean="0"/>
              <a:t>Inpaint</a:t>
            </a:r>
            <a:r>
              <a:rPr lang="en-US" dirty="0" smtClean="0"/>
              <a:t> </a:t>
            </a:r>
            <a:r>
              <a:rPr lang="en-US" dirty="0" err="1" smtClean="0"/>
              <a:t>RGBD</a:t>
            </a:r>
            <a:r>
              <a:rPr lang="en-US" baseline="-25000" dirty="0" err="1" smtClean="0"/>
              <a:t>x</a:t>
            </a:r>
            <a:r>
              <a:rPr lang="en-US" dirty="0" err="1" smtClean="0"/>
              <a:t>D</a:t>
            </a:r>
            <a:r>
              <a:rPr lang="en-US" baseline="-25000" dirty="0" err="1" smtClean="0"/>
              <a:t>y</a:t>
            </a:r>
            <a:r>
              <a:rPr lang="en-US" baseline="-25000" dirty="0" smtClean="0"/>
              <a:t> </a:t>
            </a:r>
            <a:r>
              <a:rPr lang="en-US" dirty="0" smtClean="0"/>
              <a:t>image</a:t>
            </a:r>
          </a:p>
          <a:p>
            <a:endParaRPr lang="en-US" dirty="0"/>
          </a:p>
          <a:p>
            <a:r>
              <a:rPr lang="en-US" dirty="0" smtClean="0"/>
              <a:t>Reconstruct depth image from completed </a:t>
            </a:r>
            <a:r>
              <a:rPr lang="en-US" dirty="0" err="1" smtClean="0"/>
              <a:t>D</a:t>
            </a:r>
            <a:r>
              <a:rPr lang="en-US" baseline="-25000" dirty="0" err="1" smtClean="0"/>
              <a:t>x</a:t>
            </a:r>
            <a:r>
              <a:rPr lang="en-US" dirty="0" err="1" smtClean="0"/>
              <a:t>D</a:t>
            </a:r>
            <a:r>
              <a:rPr lang="en-US" baseline="-25000" dirty="0" err="1" smtClean="0"/>
              <a:t>y</a:t>
            </a:r>
            <a:r>
              <a:rPr lang="en-US" baseline="-25000" dirty="0" smtClean="0"/>
              <a:t> </a:t>
            </a:r>
            <a:r>
              <a:rPr lang="en-US" dirty="0" smtClean="0"/>
              <a:t>channels</a:t>
            </a:r>
          </a:p>
          <a:p>
            <a:endParaRPr lang="en-US" dirty="0" smtClean="0"/>
          </a:p>
          <a:p>
            <a:r>
              <a:rPr lang="en-US" dirty="0" smtClean="0"/>
              <a:t>Successful completions on several real world scans</a:t>
            </a:r>
          </a:p>
        </p:txBody>
      </p:sp>
      <p:sp>
        <p:nvSpPr>
          <p:cNvPr id="4" name="Slide Number Placeholder 3"/>
          <p:cNvSpPr>
            <a:spLocks noGrp="1"/>
          </p:cNvSpPr>
          <p:nvPr>
            <p:ph type="sldNum" sz="quarter" idx="12"/>
          </p:nvPr>
        </p:nvSpPr>
        <p:spPr/>
        <p:txBody>
          <a:bodyPr/>
          <a:lstStyle/>
          <a:p>
            <a:fld id="{6F42FDE4-A7DD-41A7-A0A6-9B649FB43336}" type="slidenum">
              <a:rPr kumimoji="0" lang="en-US" smtClean="0"/>
              <a:pPr/>
              <a:t>32</a:t>
            </a:fld>
            <a:endParaRPr kumimoji="0"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9265"/>
            <a:ext cx="9144000" cy="685800"/>
          </a:xfrm>
        </p:spPr>
        <p:txBody>
          <a:bodyPr>
            <a:normAutofit fontScale="90000"/>
          </a:bodyPr>
          <a:lstStyle/>
          <a:p>
            <a:pPr algn="ctr"/>
            <a:r>
              <a:rPr lang="en-US" dirty="0" smtClean="0"/>
              <a:t>Contribution #4: Patch-Based Inpainting Improvements</a:t>
            </a:r>
            <a:endParaRPr lang="en-US" dirty="0"/>
          </a:p>
        </p:txBody>
      </p:sp>
      <p:sp>
        <p:nvSpPr>
          <p:cNvPr id="3" name="Content Placeholder 2"/>
          <p:cNvSpPr>
            <a:spLocks noGrp="1"/>
          </p:cNvSpPr>
          <p:nvPr>
            <p:ph idx="1"/>
          </p:nvPr>
        </p:nvSpPr>
        <p:spPr>
          <a:xfrm>
            <a:off x="457200" y="1600200"/>
            <a:ext cx="8229600" cy="990600"/>
          </a:xfrm>
        </p:spPr>
        <p:txBody>
          <a:bodyPr>
            <a:normAutofit fontScale="92500" lnSpcReduction="20000"/>
          </a:bodyPr>
          <a:lstStyle/>
          <a:p>
            <a:r>
              <a:rPr lang="en-US" dirty="0" smtClean="0"/>
              <a:t>D. </a:t>
            </a:r>
            <a:r>
              <a:rPr lang="en-US" dirty="0"/>
              <a:t>L. </a:t>
            </a:r>
            <a:r>
              <a:rPr lang="en-US" dirty="0" err="1"/>
              <a:t>Doria</a:t>
            </a:r>
            <a:r>
              <a:rPr lang="en-US" dirty="0"/>
              <a:t> and R. J. </a:t>
            </a:r>
            <a:r>
              <a:rPr lang="en-US" dirty="0" err="1"/>
              <a:t>Radke</a:t>
            </a:r>
            <a:r>
              <a:rPr lang="en-US" dirty="0"/>
              <a:t>. </a:t>
            </a:r>
            <a:r>
              <a:rPr lang="en-US" dirty="0" smtClean="0"/>
              <a:t>Improving Inpainting by Preventing Bad Patches. </a:t>
            </a:r>
            <a:r>
              <a:rPr lang="en-US" dirty="0"/>
              <a:t>Under </a:t>
            </a:r>
            <a:r>
              <a:rPr lang="en-US" dirty="0" smtClean="0"/>
              <a:t>review, </a:t>
            </a:r>
            <a:r>
              <a:rPr lang="en-US" i="1" dirty="0" smtClean="0"/>
              <a:t>Computer Vision and Pattern Recognition</a:t>
            </a:r>
            <a:r>
              <a:rPr lang="en-US" dirty="0" smtClean="0"/>
              <a:t>, 2013</a:t>
            </a:r>
            <a:endParaRPr lang="en-US" dirty="0"/>
          </a:p>
        </p:txBody>
      </p:sp>
      <p:sp>
        <p:nvSpPr>
          <p:cNvPr id="6" name="Content Placeholder 2"/>
          <p:cNvSpPr txBox="1">
            <a:spLocks/>
          </p:cNvSpPr>
          <p:nvPr/>
        </p:nvSpPr>
        <p:spPr>
          <a:xfrm>
            <a:off x="381000" y="5715000"/>
            <a:ext cx="8229600" cy="9906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endParaRPr lang="en-US" dirty="0"/>
          </a:p>
        </p:txBody>
      </p:sp>
      <p:sp>
        <p:nvSpPr>
          <p:cNvPr id="8" name="Slide Number Placeholder 7"/>
          <p:cNvSpPr>
            <a:spLocks noGrp="1"/>
          </p:cNvSpPr>
          <p:nvPr>
            <p:ph type="sldNum" sz="quarter" idx="12"/>
          </p:nvPr>
        </p:nvSpPr>
        <p:spPr/>
        <p:txBody>
          <a:bodyPr/>
          <a:lstStyle/>
          <a:p>
            <a:fld id="{6F42FDE4-A7DD-41A7-A0A6-9B649FB43336}" type="slidenum">
              <a:rPr kumimoji="0" lang="en-US" smtClean="0"/>
              <a:pPr/>
              <a:t>33</a:t>
            </a:fld>
            <a:endParaRPr kumimoji="0"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284" y="2888865"/>
            <a:ext cx="2898534" cy="259738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248" y="2892942"/>
            <a:ext cx="2898534" cy="259738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09" y="2892941"/>
            <a:ext cx="2894154" cy="2593463"/>
          </a:xfrm>
          <a:prstGeom prst="rect">
            <a:avLst/>
          </a:prstGeom>
        </p:spPr>
      </p:pic>
    </p:spTree>
    <p:extLst>
      <p:ext uri="{BB962C8B-B14F-4D97-AF65-F5344CB8AC3E}">
        <p14:creationId xmlns:p14="http://schemas.microsoft.com/office/powerpoint/2010/main" val="2266773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a Single Bad Patch</a:t>
            </a:r>
            <a:endParaRPr lang="en-US" dirty="0"/>
          </a:p>
        </p:txBody>
      </p:sp>
      <p:sp>
        <p:nvSpPr>
          <p:cNvPr id="4" name="Slide Number Placeholder 3"/>
          <p:cNvSpPr>
            <a:spLocks noGrp="1"/>
          </p:cNvSpPr>
          <p:nvPr>
            <p:ph type="sldNum" sz="quarter" idx="12"/>
          </p:nvPr>
        </p:nvSpPr>
        <p:spPr/>
        <p:txBody>
          <a:bodyPr/>
          <a:lstStyle/>
          <a:p>
            <a:fld id="{6F42FDE4-A7DD-41A7-A0A6-9B649FB43336}" type="slidenum">
              <a:rPr kumimoji="0" lang="en-US" smtClean="0"/>
              <a:pPr/>
              <a:t>34</a:t>
            </a:fld>
            <a:endParaRPr kumimoji="0"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2387405"/>
            <a:ext cx="2753232" cy="247943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387405"/>
            <a:ext cx="2743200" cy="247943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387405"/>
            <a:ext cx="2550858" cy="2458887"/>
          </a:xfrm>
          <a:prstGeom prst="rect">
            <a:avLst/>
          </a:prstGeom>
        </p:spPr>
      </p:pic>
    </p:spTree>
    <p:extLst>
      <p:ext uri="{BB962C8B-B14F-4D97-AF65-F5344CB8AC3E}">
        <p14:creationId xmlns:p14="http://schemas.microsoft.com/office/powerpoint/2010/main" val="28157714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09600"/>
          </a:xfrm>
        </p:spPr>
        <p:txBody>
          <a:bodyPr>
            <a:normAutofit fontScale="90000"/>
          </a:bodyPr>
          <a:lstStyle/>
          <a:p>
            <a:pPr algn="ctr"/>
            <a:r>
              <a:rPr lang="en-US" dirty="0" smtClean="0"/>
              <a:t>Bad Match Analysis: Statistical Fluctuation</a:t>
            </a:r>
            <a:endParaRPr lang="en-US" dirty="0"/>
          </a:p>
        </p:txBody>
      </p:sp>
      <p:sp>
        <p:nvSpPr>
          <p:cNvPr id="7" name="TextBox 6"/>
          <p:cNvSpPr txBox="1"/>
          <p:nvPr/>
        </p:nvSpPr>
        <p:spPr>
          <a:xfrm>
            <a:off x="838200" y="4593815"/>
            <a:ext cx="1479957" cy="369332"/>
          </a:xfrm>
          <a:prstGeom prst="rect">
            <a:avLst/>
          </a:prstGeom>
          <a:noFill/>
        </p:spPr>
        <p:txBody>
          <a:bodyPr wrap="none" rtlCol="0">
            <a:spAutoFit/>
          </a:bodyPr>
          <a:lstStyle/>
          <a:p>
            <a:r>
              <a:rPr lang="en-US" dirty="0" smtClean="0"/>
              <a:t>Target Patch</a:t>
            </a:r>
            <a:endParaRPr lang="en-US" dirty="0"/>
          </a:p>
        </p:txBody>
      </p:sp>
      <p:sp>
        <p:nvSpPr>
          <p:cNvPr id="8" name="TextBox 7"/>
          <p:cNvSpPr txBox="1"/>
          <p:nvPr/>
        </p:nvSpPr>
        <p:spPr>
          <a:xfrm>
            <a:off x="3659713" y="4593815"/>
            <a:ext cx="1903085" cy="646331"/>
          </a:xfrm>
          <a:prstGeom prst="rect">
            <a:avLst/>
          </a:prstGeom>
          <a:noFill/>
        </p:spPr>
        <p:txBody>
          <a:bodyPr wrap="none" rtlCol="0">
            <a:spAutoFit/>
          </a:bodyPr>
          <a:lstStyle/>
          <a:p>
            <a:r>
              <a:rPr lang="en-US" dirty="0" smtClean="0"/>
              <a:t>Best SSD Patch</a:t>
            </a:r>
          </a:p>
          <a:p>
            <a:pPr algn="ctr"/>
            <a:r>
              <a:rPr lang="en-US" dirty="0" smtClean="0"/>
              <a:t>(SSD=7101)</a:t>
            </a:r>
            <a:endParaRPr lang="en-US" dirty="0"/>
          </a:p>
        </p:txBody>
      </p:sp>
      <p:sp>
        <p:nvSpPr>
          <p:cNvPr id="9" name="TextBox 8"/>
          <p:cNvSpPr txBox="1"/>
          <p:nvPr/>
        </p:nvSpPr>
        <p:spPr>
          <a:xfrm>
            <a:off x="6775356" y="4593815"/>
            <a:ext cx="1518364" cy="646331"/>
          </a:xfrm>
          <a:prstGeom prst="rect">
            <a:avLst/>
          </a:prstGeom>
          <a:noFill/>
        </p:spPr>
        <p:txBody>
          <a:bodyPr wrap="none" rtlCol="0">
            <a:spAutoFit/>
          </a:bodyPr>
          <a:lstStyle/>
          <a:p>
            <a:r>
              <a:rPr lang="en-US" dirty="0" smtClean="0"/>
              <a:t>Better Patch</a:t>
            </a:r>
          </a:p>
          <a:p>
            <a:pPr algn="ctr"/>
            <a:r>
              <a:rPr lang="en-US" dirty="0" smtClean="0"/>
              <a:t>(SSD=8710)</a:t>
            </a:r>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6682" y="1905829"/>
            <a:ext cx="2676318" cy="2676318"/>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905000"/>
            <a:ext cx="2678164" cy="267816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0834" y="1905829"/>
            <a:ext cx="2676318" cy="2676318"/>
          </a:xfrm>
          <a:prstGeom prst="rect">
            <a:avLst/>
          </a:prstGeom>
        </p:spPr>
      </p:pic>
      <p:sp>
        <p:nvSpPr>
          <p:cNvPr id="3" name="Slide Number Placeholder 2"/>
          <p:cNvSpPr>
            <a:spLocks noGrp="1"/>
          </p:cNvSpPr>
          <p:nvPr>
            <p:ph type="sldNum" sz="quarter" idx="12"/>
          </p:nvPr>
        </p:nvSpPr>
        <p:spPr/>
        <p:txBody>
          <a:bodyPr/>
          <a:lstStyle/>
          <a:p>
            <a:fld id="{6F42FDE4-A7DD-41A7-A0A6-9B649FB43336}" type="slidenum">
              <a:rPr kumimoji="0" lang="en-US" smtClean="0"/>
              <a:pPr/>
              <a:t>35</a:t>
            </a:fld>
            <a:endParaRPr kumimoji="0" lang="en-US"/>
          </a:p>
        </p:txBody>
      </p:sp>
    </p:spTree>
    <p:extLst>
      <p:ext uri="{BB962C8B-B14F-4D97-AF65-F5344CB8AC3E}">
        <p14:creationId xmlns:p14="http://schemas.microsoft.com/office/powerpoint/2010/main" val="19722649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normAutofit fontScale="90000"/>
          </a:bodyPr>
          <a:lstStyle/>
          <a:p>
            <a:pPr algn="ctr"/>
            <a:r>
              <a:rPr lang="en-US" dirty="0" smtClean="0"/>
              <a:t>Bad Matches Due to Smoothness</a:t>
            </a:r>
            <a:endParaRPr lang="en-US" dirty="0"/>
          </a:p>
        </p:txBody>
      </p:sp>
      <p:sp>
        <p:nvSpPr>
          <p:cNvPr id="7" name="TextBox 6"/>
          <p:cNvSpPr txBox="1"/>
          <p:nvPr/>
        </p:nvSpPr>
        <p:spPr>
          <a:xfrm>
            <a:off x="958443" y="3593068"/>
            <a:ext cx="1479957" cy="369332"/>
          </a:xfrm>
          <a:prstGeom prst="rect">
            <a:avLst/>
          </a:prstGeom>
          <a:noFill/>
        </p:spPr>
        <p:txBody>
          <a:bodyPr wrap="none" rtlCol="0">
            <a:spAutoFit/>
          </a:bodyPr>
          <a:lstStyle/>
          <a:p>
            <a:r>
              <a:rPr lang="en-US" dirty="0" smtClean="0"/>
              <a:t>Target Patch</a:t>
            </a:r>
            <a:endParaRPr lang="en-US" dirty="0"/>
          </a:p>
        </p:txBody>
      </p:sp>
      <p:sp>
        <p:nvSpPr>
          <p:cNvPr id="8" name="TextBox 7"/>
          <p:cNvSpPr txBox="1"/>
          <p:nvPr/>
        </p:nvSpPr>
        <p:spPr>
          <a:xfrm>
            <a:off x="3532763" y="4659868"/>
            <a:ext cx="1877437" cy="646331"/>
          </a:xfrm>
          <a:prstGeom prst="rect">
            <a:avLst/>
          </a:prstGeom>
          <a:noFill/>
        </p:spPr>
        <p:txBody>
          <a:bodyPr wrap="none" rtlCol="0">
            <a:spAutoFit/>
          </a:bodyPr>
          <a:lstStyle/>
          <a:p>
            <a:r>
              <a:rPr lang="en-US" dirty="0" smtClean="0"/>
              <a:t>Best SSD Match</a:t>
            </a:r>
          </a:p>
          <a:p>
            <a:pPr algn="ctr"/>
            <a:r>
              <a:rPr lang="en-US" dirty="0" smtClean="0"/>
              <a:t>(SSD=2964)</a:t>
            </a:r>
            <a:endParaRPr lang="en-US" dirty="0"/>
          </a:p>
        </p:txBody>
      </p:sp>
      <p:sp>
        <p:nvSpPr>
          <p:cNvPr id="9" name="TextBox 8"/>
          <p:cNvSpPr txBox="1"/>
          <p:nvPr/>
        </p:nvSpPr>
        <p:spPr>
          <a:xfrm>
            <a:off x="6927756" y="4659868"/>
            <a:ext cx="1460656" cy="646331"/>
          </a:xfrm>
          <a:prstGeom prst="rect">
            <a:avLst/>
          </a:prstGeom>
          <a:noFill/>
        </p:spPr>
        <p:txBody>
          <a:bodyPr wrap="none" rtlCol="0">
            <a:spAutoFit/>
          </a:bodyPr>
          <a:lstStyle/>
          <a:p>
            <a:r>
              <a:rPr lang="en-US" dirty="0" smtClean="0"/>
              <a:t>Better Patch</a:t>
            </a:r>
          </a:p>
          <a:p>
            <a:pPr algn="ctr"/>
            <a:r>
              <a:rPr lang="en-US" dirty="0"/>
              <a:t>(SSD=5464</a:t>
            </a:r>
            <a:r>
              <a:rPr lang="en-US" dirty="0" smtClean="0"/>
              <a:t>)</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4038600"/>
            <a:ext cx="2438400" cy="2438400"/>
          </a:xfrm>
          <a:prstGeom prst="rect">
            <a:avLst/>
          </a:prstGeom>
        </p:spPr>
      </p:pic>
      <p:sp>
        <p:nvSpPr>
          <p:cNvPr id="11" name="TextBox 10"/>
          <p:cNvSpPr txBox="1"/>
          <p:nvPr/>
        </p:nvSpPr>
        <p:spPr>
          <a:xfrm>
            <a:off x="152400" y="6488668"/>
            <a:ext cx="3352456" cy="369332"/>
          </a:xfrm>
          <a:prstGeom prst="rect">
            <a:avLst/>
          </a:prstGeom>
          <a:noFill/>
        </p:spPr>
        <p:txBody>
          <a:bodyPr wrap="none" rtlCol="0">
            <a:spAutoFit/>
          </a:bodyPr>
          <a:lstStyle/>
          <a:p>
            <a:r>
              <a:rPr lang="en-US" dirty="0" smtClean="0"/>
              <a:t>Average Value of Target Patch!</a:t>
            </a: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219200"/>
            <a:ext cx="2438400" cy="24384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5580" y="2255717"/>
            <a:ext cx="2438400" cy="243840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0800" y="2255717"/>
            <a:ext cx="2438400" cy="2438400"/>
          </a:xfrm>
          <a:prstGeom prst="rect">
            <a:avLst/>
          </a:prstGeom>
        </p:spPr>
      </p:pic>
      <p:sp>
        <p:nvSpPr>
          <p:cNvPr id="4" name="Slide Number Placeholder 3"/>
          <p:cNvSpPr>
            <a:spLocks noGrp="1"/>
          </p:cNvSpPr>
          <p:nvPr>
            <p:ph type="sldNum" sz="quarter" idx="12"/>
          </p:nvPr>
        </p:nvSpPr>
        <p:spPr/>
        <p:txBody>
          <a:bodyPr/>
          <a:lstStyle/>
          <a:p>
            <a:fld id="{6F42FDE4-A7DD-41A7-A0A6-9B649FB43336}" type="slidenum">
              <a:rPr kumimoji="0" lang="en-US" smtClean="0"/>
              <a:pPr/>
              <a:t>36</a:t>
            </a:fld>
            <a:endParaRPr kumimoji="0" lang="en-US"/>
          </a:p>
        </p:txBody>
      </p:sp>
    </p:spTree>
    <p:extLst>
      <p:ext uri="{BB962C8B-B14F-4D97-AF65-F5344CB8AC3E}">
        <p14:creationId xmlns:p14="http://schemas.microsoft.com/office/powerpoint/2010/main" val="13220738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Texture – Gradient Magnitude Histograms</a:t>
            </a:r>
            <a:endParaRPr lang="en-US" dirty="0"/>
          </a:p>
        </p:txBody>
      </p:sp>
      <p:sp>
        <p:nvSpPr>
          <p:cNvPr id="4" name="Slide Number Placeholder 3"/>
          <p:cNvSpPr>
            <a:spLocks noGrp="1"/>
          </p:cNvSpPr>
          <p:nvPr>
            <p:ph type="sldNum" sz="quarter" idx="12"/>
          </p:nvPr>
        </p:nvSpPr>
        <p:spPr/>
        <p:txBody>
          <a:bodyPr/>
          <a:lstStyle/>
          <a:p>
            <a:fld id="{6F42FDE4-A7DD-41A7-A0A6-9B649FB43336}" type="slidenum">
              <a:rPr kumimoji="0" lang="en-US" smtClean="0"/>
              <a:pPr/>
              <a:t>37</a:t>
            </a:fld>
            <a:endParaRPr kumimoji="0"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2950" y="1666876"/>
            <a:ext cx="2405062" cy="2405062"/>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225" y="1669785"/>
            <a:ext cx="2430738" cy="243073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9150" y="1669785"/>
            <a:ext cx="2465489" cy="246548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13" y="4346705"/>
            <a:ext cx="2195887" cy="1404459"/>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064" y="4346705"/>
            <a:ext cx="2195886" cy="1404459"/>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5200" y="4346705"/>
            <a:ext cx="2270367" cy="1452095"/>
          </a:xfrm>
          <a:prstGeom prst="rect">
            <a:avLst/>
          </a:prstGeom>
        </p:spPr>
      </p:pic>
      <p:sp>
        <p:nvSpPr>
          <p:cNvPr id="13" name="TextBox 12"/>
          <p:cNvSpPr txBox="1"/>
          <p:nvPr/>
        </p:nvSpPr>
        <p:spPr>
          <a:xfrm>
            <a:off x="1066800" y="5936734"/>
            <a:ext cx="1467068" cy="369332"/>
          </a:xfrm>
          <a:prstGeom prst="rect">
            <a:avLst/>
          </a:prstGeom>
          <a:noFill/>
        </p:spPr>
        <p:txBody>
          <a:bodyPr wrap="none" rtlCol="0">
            <a:spAutoFit/>
          </a:bodyPr>
          <a:lstStyle/>
          <a:p>
            <a:r>
              <a:rPr lang="en-US" dirty="0" smtClean="0"/>
              <a:t>Query Patch</a:t>
            </a:r>
            <a:endParaRPr lang="en-US" dirty="0"/>
          </a:p>
        </p:txBody>
      </p:sp>
      <p:sp>
        <p:nvSpPr>
          <p:cNvPr id="14" name="TextBox 13"/>
          <p:cNvSpPr txBox="1"/>
          <p:nvPr/>
        </p:nvSpPr>
        <p:spPr>
          <a:xfrm>
            <a:off x="3445373" y="5937250"/>
            <a:ext cx="2659702" cy="646331"/>
          </a:xfrm>
          <a:prstGeom prst="rect">
            <a:avLst/>
          </a:prstGeom>
          <a:noFill/>
        </p:spPr>
        <p:txBody>
          <a:bodyPr wrap="none" rtlCol="0">
            <a:spAutoFit/>
          </a:bodyPr>
          <a:lstStyle/>
          <a:p>
            <a:r>
              <a:rPr lang="en-US" dirty="0" smtClean="0"/>
              <a:t>Bad Source Patch </a:t>
            </a:r>
          </a:p>
          <a:p>
            <a:r>
              <a:rPr lang="en-US" dirty="0" smtClean="0"/>
              <a:t>(Best according to SSD)</a:t>
            </a:r>
            <a:endParaRPr lang="en-US" dirty="0"/>
          </a:p>
        </p:txBody>
      </p:sp>
      <p:sp>
        <p:nvSpPr>
          <p:cNvPr id="15" name="TextBox 14"/>
          <p:cNvSpPr txBox="1"/>
          <p:nvPr/>
        </p:nvSpPr>
        <p:spPr>
          <a:xfrm>
            <a:off x="6398360" y="5944116"/>
            <a:ext cx="2249334" cy="369332"/>
          </a:xfrm>
          <a:prstGeom prst="rect">
            <a:avLst/>
          </a:prstGeom>
          <a:noFill/>
        </p:spPr>
        <p:txBody>
          <a:bodyPr wrap="none" rtlCol="0">
            <a:spAutoFit/>
          </a:bodyPr>
          <a:lstStyle/>
          <a:p>
            <a:r>
              <a:rPr lang="en-US" dirty="0" smtClean="0"/>
              <a:t>Better Source Patch</a:t>
            </a:r>
            <a:endParaRPr lang="en-US" dirty="0"/>
          </a:p>
        </p:txBody>
      </p:sp>
    </p:spTree>
    <p:extLst>
      <p:ext uri="{BB962C8B-B14F-4D97-AF65-F5344CB8AC3E}">
        <p14:creationId xmlns:p14="http://schemas.microsoft.com/office/powerpoint/2010/main" val="13776029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990600"/>
          </a:xfrm>
        </p:spPr>
        <p:txBody>
          <a:bodyPr/>
          <a:lstStyle/>
          <a:p>
            <a:r>
              <a:rPr lang="en-US" dirty="0" smtClean="0"/>
              <a:t>Top 100 Patches (SSD)</a:t>
            </a:r>
            <a:endParaRPr lang="en-US" dirty="0"/>
          </a:p>
        </p:txBody>
      </p:sp>
      <p:sp>
        <p:nvSpPr>
          <p:cNvPr id="4" name="Slide Number Placeholder 3"/>
          <p:cNvSpPr>
            <a:spLocks noGrp="1"/>
          </p:cNvSpPr>
          <p:nvPr>
            <p:ph type="sldNum" sz="quarter" idx="12"/>
          </p:nvPr>
        </p:nvSpPr>
        <p:spPr/>
        <p:txBody>
          <a:bodyPr/>
          <a:lstStyle/>
          <a:p>
            <a:fld id="{6F42FDE4-A7DD-41A7-A0A6-9B649FB43336}" type="slidenum">
              <a:rPr kumimoji="0" lang="en-US" smtClean="0"/>
              <a:pPr/>
              <a:t>38</a:t>
            </a:fld>
            <a:endParaRPr kumimoji="0" lang="en-US"/>
          </a:p>
        </p:txBody>
      </p:sp>
      <p:sp>
        <p:nvSpPr>
          <p:cNvPr id="8" name="TextBox 7"/>
          <p:cNvSpPr txBox="1"/>
          <p:nvPr/>
        </p:nvSpPr>
        <p:spPr>
          <a:xfrm>
            <a:off x="7311764" y="1547308"/>
            <a:ext cx="1506071" cy="376518"/>
          </a:xfrm>
          <a:prstGeom prst="rect">
            <a:avLst/>
          </a:prstGeom>
          <a:noFill/>
        </p:spPr>
        <p:txBody>
          <a:bodyPr wrap="square" rtlCol="0">
            <a:spAutoFit/>
          </a:bodyPr>
          <a:lstStyle/>
          <a:p>
            <a:r>
              <a:rPr lang="en-US" dirty="0" smtClean="0"/>
              <a:t>Target </a:t>
            </a:r>
            <a:r>
              <a:rPr lang="en-US" dirty="0" smtClean="0"/>
              <a:t>Patch</a:t>
            </a:r>
            <a:endParaRPr lang="en-US" dirty="0"/>
          </a:p>
        </p:txBody>
      </p:sp>
      <p:pic>
        <p:nvPicPr>
          <p:cNvPr id="12"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7811" y="486224"/>
            <a:ext cx="1113976" cy="1113976"/>
          </a:xfrm>
          <a:prstGeom prst="rect">
            <a:avLst/>
          </a:prstGeom>
        </p:spPr>
      </p:pic>
      <p:pic>
        <p:nvPicPr>
          <p:cNvPr id="7" name="Picture 6" descr="BestPatches.png"/>
          <p:cNvPicPr>
            <a:picLocks noChangeAspect="1"/>
          </p:cNvPicPr>
          <p:nvPr/>
        </p:nvPicPr>
        <p:blipFill>
          <a:blip r:embed="rId4"/>
          <a:stretch>
            <a:fillRect/>
          </a:stretch>
        </p:blipFill>
        <p:spPr>
          <a:xfrm>
            <a:off x="1097280" y="1371600"/>
            <a:ext cx="4943475" cy="4943475"/>
          </a:xfrm>
          <a:prstGeom prst="rect">
            <a:avLst/>
          </a:prstGeom>
        </p:spPr>
      </p:pic>
    </p:spTree>
    <p:extLst>
      <p:ext uri="{BB962C8B-B14F-4D97-AF65-F5344CB8AC3E}">
        <p14:creationId xmlns:p14="http://schemas.microsoft.com/office/powerpoint/2010/main" val="31916759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850"/>
            <a:ext cx="8229600" cy="990600"/>
          </a:xfrm>
        </p:spPr>
        <p:txBody>
          <a:bodyPr>
            <a:normAutofit/>
          </a:bodyPr>
          <a:lstStyle/>
          <a:p>
            <a:r>
              <a:rPr lang="en-US" sz="3600" dirty="0" smtClean="0"/>
              <a:t>Top 100 Patches Sorted by GMH</a:t>
            </a:r>
            <a:endParaRPr lang="en-US" sz="3600" dirty="0"/>
          </a:p>
        </p:txBody>
      </p:sp>
      <p:sp>
        <p:nvSpPr>
          <p:cNvPr id="4" name="Slide Number Placeholder 3"/>
          <p:cNvSpPr>
            <a:spLocks noGrp="1"/>
          </p:cNvSpPr>
          <p:nvPr>
            <p:ph type="sldNum" sz="quarter" idx="12"/>
          </p:nvPr>
        </p:nvSpPr>
        <p:spPr/>
        <p:txBody>
          <a:bodyPr/>
          <a:lstStyle/>
          <a:p>
            <a:fld id="{6F42FDE4-A7DD-41A7-A0A6-9B649FB43336}" type="slidenum">
              <a:rPr kumimoji="0" lang="en-US" smtClean="0"/>
              <a:pPr/>
              <a:t>39</a:t>
            </a:fld>
            <a:endParaRPr kumimoji="0" lang="en-US"/>
          </a:p>
        </p:txBody>
      </p:sp>
      <p:sp>
        <p:nvSpPr>
          <p:cNvPr id="6" name="TextBox 5"/>
          <p:cNvSpPr txBox="1"/>
          <p:nvPr/>
        </p:nvSpPr>
        <p:spPr>
          <a:xfrm>
            <a:off x="7401819" y="1552271"/>
            <a:ext cx="1506071" cy="376518"/>
          </a:xfrm>
          <a:prstGeom prst="rect">
            <a:avLst/>
          </a:prstGeom>
          <a:noFill/>
        </p:spPr>
        <p:txBody>
          <a:bodyPr wrap="square" rtlCol="0">
            <a:spAutoFit/>
          </a:bodyPr>
          <a:lstStyle/>
          <a:p>
            <a:r>
              <a:rPr lang="en-US" dirty="0" smtClean="0"/>
              <a:t>Target </a:t>
            </a:r>
            <a:r>
              <a:rPr lang="en-US" dirty="0" smtClean="0"/>
              <a:t>Patch</a:t>
            </a:r>
            <a:endParaRPr lang="en-US" dirty="0"/>
          </a:p>
        </p:txBody>
      </p:sp>
      <p:pic>
        <p:nvPicPr>
          <p:cNvPr id="7"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2824" y="484632"/>
            <a:ext cx="1113976" cy="1113976"/>
          </a:xfrm>
          <a:prstGeom prst="rect">
            <a:avLst/>
          </a:prstGeom>
        </p:spPr>
      </p:pic>
      <p:pic>
        <p:nvPicPr>
          <p:cNvPr id="8" name="Picture 7" descr="BestPatchesSorted.png"/>
          <p:cNvPicPr>
            <a:picLocks noChangeAspect="1"/>
          </p:cNvPicPr>
          <p:nvPr/>
        </p:nvPicPr>
        <p:blipFill>
          <a:blip r:embed="rId4"/>
          <a:stretch>
            <a:fillRect/>
          </a:stretch>
        </p:blipFill>
        <p:spPr>
          <a:xfrm>
            <a:off x="1097280" y="1371600"/>
            <a:ext cx="4943475" cy="4943475"/>
          </a:xfrm>
          <a:prstGeom prst="rect">
            <a:avLst/>
          </a:prstGeom>
        </p:spPr>
      </p:pic>
    </p:spTree>
    <p:extLst>
      <p:ext uri="{BB962C8B-B14F-4D97-AF65-F5344CB8AC3E}">
        <p14:creationId xmlns:p14="http://schemas.microsoft.com/office/powerpoint/2010/main" val="3763813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990600"/>
          </a:xfrm>
        </p:spPr>
        <p:txBody>
          <a:bodyPr>
            <a:normAutofit fontScale="90000"/>
          </a:bodyPr>
          <a:lstStyle/>
          <a:p>
            <a:pPr algn="ctr"/>
            <a:r>
              <a:rPr lang="en-US" dirty="0" smtClean="0"/>
              <a:t>Contribution #1:</a:t>
            </a:r>
            <a:br>
              <a:rPr lang="en-US" dirty="0" smtClean="0"/>
            </a:br>
            <a:r>
              <a:rPr lang="en-US" dirty="0" smtClean="0"/>
              <a:t>Object Detection Verification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2939533"/>
            <a:ext cx="2949103" cy="202513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7" y="2929750"/>
            <a:ext cx="2747033" cy="204470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0403" y="2939533"/>
            <a:ext cx="2949102" cy="2025134"/>
          </a:xfrm>
          <a:prstGeom prst="rect">
            <a:avLst/>
          </a:prstGeom>
        </p:spPr>
      </p:pic>
      <p:sp>
        <p:nvSpPr>
          <p:cNvPr id="5" name="TextBox 4"/>
          <p:cNvSpPr txBox="1"/>
          <p:nvPr/>
        </p:nvSpPr>
        <p:spPr>
          <a:xfrm>
            <a:off x="1093872" y="4964668"/>
            <a:ext cx="813043" cy="369332"/>
          </a:xfrm>
          <a:prstGeom prst="rect">
            <a:avLst/>
          </a:prstGeom>
          <a:noFill/>
        </p:spPr>
        <p:txBody>
          <a:bodyPr wrap="none" rtlCol="0">
            <a:spAutoFit/>
          </a:bodyPr>
          <a:lstStyle/>
          <a:p>
            <a:r>
              <a:rPr lang="en-US" dirty="0" smtClean="0"/>
              <a:t>Model</a:t>
            </a:r>
            <a:endParaRPr lang="en-US" dirty="0"/>
          </a:p>
        </p:txBody>
      </p:sp>
      <p:sp>
        <p:nvSpPr>
          <p:cNvPr id="8" name="TextBox 7"/>
          <p:cNvSpPr txBox="1"/>
          <p:nvPr/>
        </p:nvSpPr>
        <p:spPr>
          <a:xfrm>
            <a:off x="4129729" y="4964668"/>
            <a:ext cx="710451" cy="369332"/>
          </a:xfrm>
          <a:prstGeom prst="rect">
            <a:avLst/>
          </a:prstGeom>
          <a:noFill/>
        </p:spPr>
        <p:txBody>
          <a:bodyPr wrap="none" rtlCol="0">
            <a:spAutoFit/>
          </a:bodyPr>
          <a:lstStyle/>
          <a:p>
            <a:r>
              <a:rPr lang="en-US" dirty="0" smtClean="0"/>
              <a:t>Scan</a:t>
            </a:r>
            <a:endParaRPr lang="en-US" dirty="0"/>
          </a:p>
        </p:txBody>
      </p:sp>
      <p:sp>
        <p:nvSpPr>
          <p:cNvPr id="9" name="TextBox 8"/>
          <p:cNvSpPr txBox="1"/>
          <p:nvPr/>
        </p:nvSpPr>
        <p:spPr>
          <a:xfrm>
            <a:off x="6586948" y="4964668"/>
            <a:ext cx="1967205" cy="369332"/>
          </a:xfrm>
          <a:prstGeom prst="rect">
            <a:avLst/>
          </a:prstGeom>
          <a:noFill/>
        </p:spPr>
        <p:txBody>
          <a:bodyPr wrap="none" rtlCol="0">
            <a:spAutoFit/>
          </a:bodyPr>
          <a:lstStyle/>
          <a:p>
            <a:r>
              <a:rPr lang="en-US" dirty="0" smtClean="0"/>
              <a:t>Detected location</a:t>
            </a:r>
            <a:endParaRPr lang="en-US" dirty="0"/>
          </a:p>
        </p:txBody>
      </p:sp>
      <p:sp>
        <p:nvSpPr>
          <p:cNvPr id="11" name="Title 1"/>
          <p:cNvSpPr txBox="1">
            <a:spLocks/>
          </p:cNvSpPr>
          <p:nvPr/>
        </p:nvSpPr>
        <p:spPr>
          <a:xfrm>
            <a:off x="2530778" y="5715000"/>
            <a:ext cx="4056170" cy="6858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“How did we do?”</a:t>
            </a:r>
          </a:p>
        </p:txBody>
      </p:sp>
      <p:sp>
        <p:nvSpPr>
          <p:cNvPr id="12" name="TextBox 11"/>
          <p:cNvSpPr txBox="1"/>
          <p:nvPr/>
        </p:nvSpPr>
        <p:spPr>
          <a:xfrm>
            <a:off x="228601" y="1828800"/>
            <a:ext cx="8610599" cy="923330"/>
          </a:xfrm>
          <a:prstGeom prst="rect">
            <a:avLst/>
          </a:prstGeom>
          <a:noFill/>
        </p:spPr>
        <p:txBody>
          <a:bodyPr wrap="square" rtlCol="0">
            <a:spAutoFit/>
          </a:bodyPr>
          <a:lstStyle/>
          <a:p>
            <a:r>
              <a:rPr lang="en-US" dirty="0" smtClean="0"/>
              <a:t>(Published in D</a:t>
            </a:r>
            <a:r>
              <a:rPr lang="en-US" dirty="0"/>
              <a:t>. L. </a:t>
            </a:r>
            <a:r>
              <a:rPr lang="en-US" dirty="0" err="1"/>
              <a:t>Doria</a:t>
            </a:r>
            <a:r>
              <a:rPr lang="en-US" dirty="0"/>
              <a:t> and R. J. </a:t>
            </a:r>
            <a:r>
              <a:rPr lang="en-US" dirty="0" err="1"/>
              <a:t>Radke</a:t>
            </a:r>
            <a:r>
              <a:rPr lang="en-US" dirty="0"/>
              <a:t>. Consistency and Confidence : A </a:t>
            </a:r>
            <a:r>
              <a:rPr lang="en-US" dirty="0" smtClean="0"/>
              <a:t>Dual Metric for Verifying </a:t>
            </a:r>
            <a:r>
              <a:rPr lang="en-US" dirty="0"/>
              <a:t>3D Object Detections </a:t>
            </a:r>
            <a:r>
              <a:rPr lang="en-US" dirty="0" smtClean="0"/>
              <a:t>in Multiple </a:t>
            </a:r>
            <a:r>
              <a:rPr lang="en-US" dirty="0"/>
              <a:t>LiDAR Scans. In </a:t>
            </a:r>
            <a:r>
              <a:rPr lang="en-US" i="1" dirty="0"/>
              <a:t>International</a:t>
            </a:r>
          </a:p>
          <a:p>
            <a:r>
              <a:rPr lang="en-US" i="1" dirty="0"/>
              <a:t>Conference on 3-D Digital Imaging </a:t>
            </a:r>
            <a:r>
              <a:rPr lang="en-US" i="1" dirty="0" smtClean="0"/>
              <a:t>and Modeling</a:t>
            </a:r>
            <a:r>
              <a:rPr lang="en-US" dirty="0" smtClean="0"/>
              <a:t>, </a:t>
            </a:r>
            <a:r>
              <a:rPr lang="en-US" dirty="0"/>
              <a:t>2009</a:t>
            </a:r>
            <a:r>
              <a:rPr lang="en-US" dirty="0" smtClean="0"/>
              <a:t>.)</a:t>
            </a:r>
            <a:endParaRPr lang="en-US" dirty="0"/>
          </a:p>
        </p:txBody>
      </p:sp>
      <p:sp>
        <p:nvSpPr>
          <p:cNvPr id="3" name="Slide Number Placeholder 2"/>
          <p:cNvSpPr>
            <a:spLocks noGrp="1"/>
          </p:cNvSpPr>
          <p:nvPr>
            <p:ph type="sldNum" sz="quarter" idx="12"/>
          </p:nvPr>
        </p:nvSpPr>
        <p:spPr/>
        <p:txBody>
          <a:bodyPr/>
          <a:lstStyle/>
          <a:p>
            <a:fld id="{6F42FDE4-A7DD-41A7-A0A6-9B649FB43336}" type="slidenum">
              <a:rPr kumimoji="0" lang="en-US" smtClean="0"/>
              <a:pPr/>
              <a:t>4</a:t>
            </a:fld>
            <a:endParaRPr kumimoji="0" lang="en-US"/>
          </a:p>
        </p:txBody>
      </p:sp>
    </p:spTree>
    <p:extLst>
      <p:ext uri="{BB962C8B-B14F-4D97-AF65-F5344CB8AC3E}">
        <p14:creationId xmlns:p14="http://schemas.microsoft.com/office/powerpoint/2010/main" val="676920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09600"/>
          </a:xfrm>
        </p:spPr>
        <p:txBody>
          <a:bodyPr>
            <a:normAutofit fontScale="90000"/>
          </a:bodyPr>
          <a:lstStyle/>
          <a:p>
            <a:pPr algn="ctr"/>
            <a:r>
              <a:rPr lang="en-US" dirty="0" smtClean="0"/>
              <a:t>Typical Inpainting Algorithm</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 y="1981200"/>
            <a:ext cx="8861966" cy="2418240"/>
          </a:xfrm>
        </p:spPr>
      </p:pic>
      <p:sp>
        <p:nvSpPr>
          <p:cNvPr id="3" name="Slide Number Placeholder 2"/>
          <p:cNvSpPr>
            <a:spLocks noGrp="1"/>
          </p:cNvSpPr>
          <p:nvPr>
            <p:ph type="sldNum" sz="quarter" idx="12"/>
          </p:nvPr>
        </p:nvSpPr>
        <p:spPr/>
        <p:txBody>
          <a:bodyPr/>
          <a:lstStyle/>
          <a:p>
            <a:fld id="{6F42FDE4-A7DD-41A7-A0A6-9B649FB43336}" type="slidenum">
              <a:rPr kumimoji="0" lang="en-US" smtClean="0"/>
              <a:pPr/>
              <a:t>40</a:t>
            </a:fld>
            <a:endParaRPr kumimoji="0" lang="en-US"/>
          </a:p>
        </p:txBody>
      </p:sp>
    </p:spTree>
    <p:extLst>
      <p:ext uri="{BB962C8B-B14F-4D97-AF65-F5344CB8AC3E}">
        <p14:creationId xmlns:p14="http://schemas.microsoft.com/office/powerpoint/2010/main" val="12958223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Improved Automatic Algorithm</a:t>
            </a:r>
            <a:endParaRPr lang="en-US" dirty="0"/>
          </a:p>
        </p:txBody>
      </p:sp>
      <p:sp>
        <p:nvSpPr>
          <p:cNvPr id="4" name="Slide Number Placeholder 3"/>
          <p:cNvSpPr>
            <a:spLocks noGrp="1"/>
          </p:cNvSpPr>
          <p:nvPr>
            <p:ph type="sldNum" sz="quarter" idx="12"/>
          </p:nvPr>
        </p:nvSpPr>
        <p:spPr/>
        <p:txBody>
          <a:bodyPr/>
          <a:lstStyle/>
          <a:p>
            <a:fld id="{6F42FDE4-A7DD-41A7-A0A6-9B649FB43336}" type="slidenum">
              <a:rPr kumimoji="0" lang="en-US" smtClean="0"/>
              <a:pPr/>
              <a:t>41</a:t>
            </a:fld>
            <a:endParaRPr kumimoji="0"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920" y="2535307"/>
            <a:ext cx="8252318" cy="1613087"/>
          </a:xfrm>
          <a:prstGeom prst="rect">
            <a:avLst/>
          </a:prstGeom>
        </p:spPr>
      </p:pic>
    </p:spTree>
    <p:extLst>
      <p:ext uri="{BB962C8B-B14F-4D97-AF65-F5344CB8AC3E}">
        <p14:creationId xmlns:p14="http://schemas.microsoft.com/office/powerpoint/2010/main" val="572327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Algorithm</a:t>
            </a:r>
            <a:endParaRPr lang="en-US" dirty="0"/>
          </a:p>
        </p:txBody>
      </p:sp>
      <p:sp>
        <p:nvSpPr>
          <p:cNvPr id="4" name="Slide Number Placeholder 3"/>
          <p:cNvSpPr>
            <a:spLocks noGrp="1"/>
          </p:cNvSpPr>
          <p:nvPr>
            <p:ph type="sldNum" sz="quarter" idx="12"/>
          </p:nvPr>
        </p:nvSpPr>
        <p:spPr/>
        <p:txBody>
          <a:bodyPr/>
          <a:lstStyle/>
          <a:p>
            <a:fld id="{6F42FDE4-A7DD-41A7-A0A6-9B649FB43336}" type="slidenum">
              <a:rPr kumimoji="0" lang="en-US" smtClean="0"/>
              <a:pPr/>
              <a:t>42</a:t>
            </a:fld>
            <a:endParaRPr kumimoji="0"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50" y="2668087"/>
            <a:ext cx="8536193" cy="2424927"/>
          </a:xfrm>
          <a:prstGeom prst="rect">
            <a:avLst/>
          </a:prstGeom>
        </p:spPr>
      </p:pic>
    </p:spTree>
    <p:extLst>
      <p:ext uri="{BB962C8B-B14F-4D97-AF65-F5344CB8AC3E}">
        <p14:creationId xmlns:p14="http://schemas.microsoft.com/office/powerpoint/2010/main" val="22102158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normAutofit fontScale="90000"/>
          </a:bodyPr>
          <a:lstStyle/>
          <a:p>
            <a:pPr algn="ctr"/>
            <a:r>
              <a:rPr lang="en-US" dirty="0" smtClean="0"/>
              <a:t>User Interaction</a:t>
            </a:r>
            <a:endParaRPr lang="en-US" dirty="0"/>
          </a:p>
        </p:txBody>
      </p:sp>
      <p:sp>
        <p:nvSpPr>
          <p:cNvPr id="3" name="Slide Number Placeholder 2"/>
          <p:cNvSpPr>
            <a:spLocks noGrp="1"/>
          </p:cNvSpPr>
          <p:nvPr>
            <p:ph type="sldNum" sz="quarter" idx="12"/>
          </p:nvPr>
        </p:nvSpPr>
        <p:spPr/>
        <p:txBody>
          <a:bodyPr/>
          <a:lstStyle/>
          <a:p>
            <a:fld id="{6F42FDE4-A7DD-41A7-A0A6-9B649FB43336}" type="slidenum">
              <a:rPr kumimoji="0" lang="en-US" smtClean="0"/>
              <a:pPr/>
              <a:t>43</a:t>
            </a:fld>
            <a:endParaRPr kumimoji="0"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4925" y="1429823"/>
            <a:ext cx="5038232" cy="4876800"/>
          </a:xfrm>
          <a:prstGeom prst="rect">
            <a:avLst/>
          </a:prstGeom>
        </p:spPr>
      </p:pic>
      <p:pic>
        <p:nvPicPr>
          <p:cNvPr id="6" name="Picture 5" descr="VerificationDialog.png"/>
          <p:cNvPicPr>
            <a:picLocks noChangeAspect="1"/>
          </p:cNvPicPr>
          <p:nvPr/>
        </p:nvPicPr>
        <p:blipFill>
          <a:blip r:embed="rId4"/>
          <a:stretch>
            <a:fillRect/>
          </a:stretch>
        </p:blipFill>
        <p:spPr>
          <a:xfrm>
            <a:off x="1140643" y="1429823"/>
            <a:ext cx="1855727" cy="4903194"/>
          </a:xfrm>
          <a:prstGeom prst="rect">
            <a:avLst/>
          </a:prstGeom>
        </p:spPr>
      </p:pic>
    </p:spTree>
    <p:extLst>
      <p:ext uri="{BB962C8B-B14F-4D97-AF65-F5344CB8AC3E}">
        <p14:creationId xmlns:p14="http://schemas.microsoft.com/office/powerpoint/2010/main" val="3866668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42FDE4-A7DD-41A7-A0A6-9B649FB43336}" type="slidenum">
              <a:rPr kumimoji="0" lang="en-US" smtClean="0"/>
              <a:pPr/>
              <a:t>44</a:t>
            </a:fld>
            <a:endParaRPr kumimoji="0" lang="en-US"/>
          </a:p>
        </p:txBody>
      </p:sp>
      <p:grpSp>
        <p:nvGrpSpPr>
          <p:cNvPr id="9" name="Group 8"/>
          <p:cNvGrpSpPr/>
          <p:nvPr/>
        </p:nvGrpSpPr>
        <p:grpSpPr>
          <a:xfrm>
            <a:off x="777240" y="640078"/>
            <a:ext cx="7655761" cy="5767699"/>
            <a:chOff x="457199" y="640078"/>
            <a:chExt cx="7655761" cy="576769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657600"/>
              <a:ext cx="3664785" cy="2750177"/>
            </a:xfrm>
            <a:prstGeom prst="rect">
              <a:avLst/>
            </a:prstGeom>
          </p:spPr>
        </p:pic>
        <p:pic>
          <p:nvPicPr>
            <p:cNvPr id="6" name="Picture 5"/>
            <p:cNvPicPr>
              <a:picLocks/>
            </p:cNvPicPr>
            <p:nvPr/>
          </p:nvPicPr>
          <p:blipFill>
            <a:blip r:embed="rId4">
              <a:extLst>
                <a:ext uri="{28A0092B-C50C-407E-A947-70E740481C1C}">
                  <a14:useLocalDpi xmlns:a14="http://schemas.microsoft.com/office/drawing/2010/main" val="0"/>
                </a:ext>
              </a:extLst>
            </a:blip>
            <a:srcRect r="15107"/>
            <a:stretch>
              <a:fillRect/>
            </a:stretch>
          </p:blipFill>
          <p:spPr>
            <a:xfrm>
              <a:off x="5029200" y="3657600"/>
              <a:ext cx="3083760" cy="272768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640078"/>
              <a:ext cx="3083760" cy="278185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9" y="640079"/>
              <a:ext cx="3657401" cy="2743050"/>
            </a:xfrm>
            <a:prstGeom prst="rect">
              <a:avLst/>
            </a:prstGeom>
          </p:spPr>
        </p:pic>
      </p:grpSp>
    </p:spTree>
    <p:extLst>
      <p:ext uri="{BB962C8B-B14F-4D97-AF65-F5344CB8AC3E}">
        <p14:creationId xmlns:p14="http://schemas.microsoft.com/office/powerpoint/2010/main" val="36338117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42FDE4-A7DD-41A7-A0A6-9B649FB43336}" type="slidenum">
              <a:rPr kumimoji="0" lang="en-US" smtClean="0"/>
              <a:pPr/>
              <a:t>45</a:t>
            </a:fld>
            <a:endParaRPr kumimoji="0" lang="en-US"/>
          </a:p>
        </p:txBody>
      </p:sp>
      <p:grpSp>
        <p:nvGrpSpPr>
          <p:cNvPr id="9" name="Group 8"/>
          <p:cNvGrpSpPr/>
          <p:nvPr/>
        </p:nvGrpSpPr>
        <p:grpSpPr>
          <a:xfrm>
            <a:off x="777240" y="640078"/>
            <a:ext cx="7655758" cy="5767698"/>
            <a:chOff x="457200" y="640078"/>
            <a:chExt cx="7655758" cy="5767698"/>
          </a:xfrm>
        </p:grpSpPr>
        <p:pic>
          <p:nvPicPr>
            <p:cNvPr id="5" name="Picture 4"/>
            <p:cNvPicPr>
              <a:picLocks noChangeAspect="1"/>
            </p:cNvPicPr>
            <p:nvPr/>
          </p:nvPicPr>
          <p:blipFill>
            <a:blip r:embed="rId3"/>
            <a:stretch>
              <a:fillRect/>
            </a:stretch>
          </p:blipFill>
          <p:spPr>
            <a:xfrm>
              <a:off x="457200" y="3657600"/>
              <a:ext cx="3664785" cy="2750176"/>
            </a:xfrm>
            <a:prstGeom prst="rect">
              <a:avLst/>
            </a:prstGeom>
          </p:spPr>
        </p:pic>
        <p:pic>
          <p:nvPicPr>
            <p:cNvPr id="6" name="Picture 5"/>
            <p:cNvPicPr>
              <a:picLocks noChangeAspect="1"/>
            </p:cNvPicPr>
            <p:nvPr/>
          </p:nvPicPr>
          <p:blipFill>
            <a:blip r:embed="rId4"/>
            <a:srcRect r="15107"/>
            <a:stretch>
              <a:fillRect/>
            </a:stretch>
          </p:blipFill>
          <p:spPr>
            <a:xfrm>
              <a:off x="5029200" y="3657600"/>
              <a:ext cx="3083758" cy="2727688"/>
            </a:xfrm>
            <a:prstGeom prst="rect">
              <a:avLst/>
            </a:prstGeom>
          </p:spPr>
        </p:pic>
        <p:pic>
          <p:nvPicPr>
            <p:cNvPr id="7" name="Picture 6"/>
            <p:cNvPicPr>
              <a:picLocks noChangeAspect="1"/>
            </p:cNvPicPr>
            <p:nvPr/>
          </p:nvPicPr>
          <p:blipFill>
            <a:blip r:embed="rId5"/>
            <a:stretch>
              <a:fillRect/>
            </a:stretch>
          </p:blipFill>
          <p:spPr>
            <a:xfrm>
              <a:off x="5029201" y="640078"/>
              <a:ext cx="3083757" cy="2781851"/>
            </a:xfrm>
            <a:prstGeom prst="rect">
              <a:avLst/>
            </a:prstGeom>
          </p:spPr>
        </p:pic>
        <p:pic>
          <p:nvPicPr>
            <p:cNvPr id="8" name="Picture 7"/>
            <p:cNvPicPr>
              <a:picLocks noChangeAspect="1"/>
            </p:cNvPicPr>
            <p:nvPr/>
          </p:nvPicPr>
          <p:blipFill>
            <a:blip r:embed="rId6"/>
            <a:stretch>
              <a:fillRect/>
            </a:stretch>
          </p:blipFill>
          <p:spPr>
            <a:xfrm>
              <a:off x="458255" y="640079"/>
              <a:ext cx="3655288" cy="2743050"/>
            </a:xfrm>
            <a:prstGeom prst="rect">
              <a:avLst/>
            </a:prstGeom>
          </p:spPr>
        </p:pic>
      </p:grpSp>
    </p:spTree>
    <p:extLst>
      <p:ext uri="{BB962C8B-B14F-4D97-AF65-F5344CB8AC3E}">
        <p14:creationId xmlns:p14="http://schemas.microsoft.com/office/powerpoint/2010/main" val="36338117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42FDE4-A7DD-41A7-A0A6-9B649FB43336}" type="slidenum">
              <a:rPr kumimoji="0" lang="en-US" smtClean="0"/>
              <a:pPr/>
              <a:t>46</a:t>
            </a:fld>
            <a:endParaRPr kumimoji="0" lang="en-US"/>
          </a:p>
        </p:txBody>
      </p:sp>
      <p:grpSp>
        <p:nvGrpSpPr>
          <p:cNvPr id="9" name="Group 8"/>
          <p:cNvGrpSpPr/>
          <p:nvPr/>
        </p:nvGrpSpPr>
        <p:grpSpPr>
          <a:xfrm>
            <a:off x="777240" y="640079"/>
            <a:ext cx="7655758" cy="5767697"/>
            <a:chOff x="457200" y="640079"/>
            <a:chExt cx="7655758" cy="5767697"/>
          </a:xfrm>
        </p:grpSpPr>
        <p:pic>
          <p:nvPicPr>
            <p:cNvPr id="5" name="Picture 4"/>
            <p:cNvPicPr>
              <a:picLocks noChangeAspect="1"/>
            </p:cNvPicPr>
            <p:nvPr/>
          </p:nvPicPr>
          <p:blipFill>
            <a:blip r:embed="rId3"/>
            <a:stretch>
              <a:fillRect/>
            </a:stretch>
          </p:blipFill>
          <p:spPr>
            <a:xfrm>
              <a:off x="457200" y="3657600"/>
              <a:ext cx="3664784" cy="2750176"/>
            </a:xfrm>
            <a:prstGeom prst="rect">
              <a:avLst/>
            </a:prstGeom>
          </p:spPr>
        </p:pic>
        <p:pic>
          <p:nvPicPr>
            <p:cNvPr id="6" name="Picture 5"/>
            <p:cNvPicPr>
              <a:picLocks noChangeAspect="1"/>
            </p:cNvPicPr>
            <p:nvPr/>
          </p:nvPicPr>
          <p:blipFill>
            <a:blip r:embed="rId4"/>
            <a:srcRect r="15107"/>
            <a:stretch>
              <a:fillRect/>
            </a:stretch>
          </p:blipFill>
          <p:spPr>
            <a:xfrm>
              <a:off x="5029200" y="3657600"/>
              <a:ext cx="3083758" cy="2727688"/>
            </a:xfrm>
            <a:prstGeom prst="rect">
              <a:avLst/>
            </a:prstGeom>
          </p:spPr>
        </p:pic>
        <p:pic>
          <p:nvPicPr>
            <p:cNvPr id="7" name="Picture 6"/>
            <p:cNvPicPr>
              <a:picLocks noChangeAspect="1"/>
            </p:cNvPicPr>
            <p:nvPr/>
          </p:nvPicPr>
          <p:blipFill>
            <a:blip r:embed="rId5"/>
            <a:stretch>
              <a:fillRect/>
            </a:stretch>
          </p:blipFill>
          <p:spPr>
            <a:xfrm>
              <a:off x="5029201" y="641554"/>
              <a:ext cx="3083757" cy="2778898"/>
            </a:xfrm>
            <a:prstGeom prst="rect">
              <a:avLst/>
            </a:prstGeom>
          </p:spPr>
        </p:pic>
        <p:pic>
          <p:nvPicPr>
            <p:cNvPr id="8" name="Picture 7"/>
            <p:cNvPicPr>
              <a:picLocks noChangeAspect="1"/>
            </p:cNvPicPr>
            <p:nvPr/>
          </p:nvPicPr>
          <p:blipFill>
            <a:blip r:embed="rId6"/>
            <a:stretch>
              <a:fillRect/>
            </a:stretch>
          </p:blipFill>
          <p:spPr>
            <a:xfrm>
              <a:off x="458255" y="640079"/>
              <a:ext cx="3655288" cy="2743049"/>
            </a:xfrm>
            <a:prstGeom prst="rect">
              <a:avLst/>
            </a:prstGeom>
          </p:spPr>
        </p:pic>
      </p:grpSp>
    </p:spTree>
    <p:extLst>
      <p:ext uri="{BB962C8B-B14F-4D97-AF65-F5344CB8AC3E}">
        <p14:creationId xmlns:p14="http://schemas.microsoft.com/office/powerpoint/2010/main" val="36338117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42FDE4-A7DD-41A7-A0A6-9B649FB43336}" type="slidenum">
              <a:rPr kumimoji="0" lang="en-US" smtClean="0"/>
              <a:pPr/>
              <a:t>47</a:t>
            </a:fld>
            <a:endParaRPr kumimoji="0" lang="en-US"/>
          </a:p>
        </p:txBody>
      </p:sp>
      <p:grpSp>
        <p:nvGrpSpPr>
          <p:cNvPr id="9" name="Group 8"/>
          <p:cNvGrpSpPr/>
          <p:nvPr/>
        </p:nvGrpSpPr>
        <p:grpSpPr>
          <a:xfrm>
            <a:off x="777240" y="640078"/>
            <a:ext cx="7655758" cy="5767698"/>
            <a:chOff x="457200" y="640078"/>
            <a:chExt cx="7655758" cy="5767698"/>
          </a:xfrm>
        </p:grpSpPr>
        <p:pic>
          <p:nvPicPr>
            <p:cNvPr id="5" name="Picture 4"/>
            <p:cNvPicPr>
              <a:picLocks noChangeAspect="1"/>
            </p:cNvPicPr>
            <p:nvPr/>
          </p:nvPicPr>
          <p:blipFill>
            <a:blip r:embed="rId3"/>
            <a:stretch>
              <a:fillRect/>
            </a:stretch>
          </p:blipFill>
          <p:spPr>
            <a:xfrm>
              <a:off x="457200" y="3657600"/>
              <a:ext cx="3664784" cy="2750176"/>
            </a:xfrm>
            <a:prstGeom prst="rect">
              <a:avLst/>
            </a:prstGeom>
          </p:spPr>
        </p:pic>
        <p:pic>
          <p:nvPicPr>
            <p:cNvPr id="6" name="Picture 5"/>
            <p:cNvPicPr>
              <a:picLocks noChangeAspect="1"/>
            </p:cNvPicPr>
            <p:nvPr/>
          </p:nvPicPr>
          <p:blipFill>
            <a:blip r:embed="rId4"/>
            <a:srcRect r="15107"/>
            <a:stretch>
              <a:fillRect/>
            </a:stretch>
          </p:blipFill>
          <p:spPr>
            <a:xfrm>
              <a:off x="5029200" y="3657600"/>
              <a:ext cx="3083758" cy="2727688"/>
            </a:xfrm>
            <a:prstGeom prst="rect">
              <a:avLst/>
            </a:prstGeom>
          </p:spPr>
        </p:pic>
        <p:pic>
          <p:nvPicPr>
            <p:cNvPr id="7" name="Picture 6"/>
            <p:cNvPicPr>
              <a:picLocks noChangeAspect="1"/>
            </p:cNvPicPr>
            <p:nvPr/>
          </p:nvPicPr>
          <p:blipFill>
            <a:blip r:embed="rId5"/>
            <a:stretch>
              <a:fillRect/>
            </a:stretch>
          </p:blipFill>
          <p:spPr>
            <a:xfrm>
              <a:off x="5029201" y="640078"/>
              <a:ext cx="3083757" cy="2781850"/>
            </a:xfrm>
            <a:prstGeom prst="rect">
              <a:avLst/>
            </a:prstGeom>
          </p:spPr>
        </p:pic>
        <p:pic>
          <p:nvPicPr>
            <p:cNvPr id="8" name="Picture 7"/>
            <p:cNvPicPr>
              <a:picLocks noChangeAspect="1"/>
            </p:cNvPicPr>
            <p:nvPr/>
          </p:nvPicPr>
          <p:blipFill>
            <a:blip r:embed="rId6"/>
            <a:stretch>
              <a:fillRect/>
            </a:stretch>
          </p:blipFill>
          <p:spPr>
            <a:xfrm>
              <a:off x="458255" y="640079"/>
              <a:ext cx="3655288" cy="2743049"/>
            </a:xfrm>
            <a:prstGeom prst="rect">
              <a:avLst/>
            </a:prstGeom>
          </p:spPr>
        </p:pic>
      </p:grpSp>
    </p:spTree>
    <p:extLst>
      <p:ext uri="{BB962C8B-B14F-4D97-AF65-F5344CB8AC3E}">
        <p14:creationId xmlns:p14="http://schemas.microsoft.com/office/powerpoint/2010/main" val="36338117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49280" y="6528816"/>
            <a:ext cx="457200" cy="329184"/>
          </a:xfrm>
        </p:spPr>
        <p:txBody>
          <a:bodyPr/>
          <a:lstStyle/>
          <a:p>
            <a:fld id="{6F42FDE4-A7DD-41A7-A0A6-9B649FB43336}" type="slidenum">
              <a:rPr kumimoji="0" lang="en-US" smtClean="0"/>
              <a:pPr/>
              <a:t>48</a:t>
            </a:fld>
            <a:endParaRPr kumimoji="0"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255" y="628286"/>
            <a:ext cx="1678650" cy="12597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3497" y="3797565"/>
            <a:ext cx="1686292" cy="12654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3000" y="3797564"/>
            <a:ext cx="1739544" cy="130541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882" y="3797565"/>
            <a:ext cx="1652566" cy="124014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1255" y="3797565"/>
            <a:ext cx="1737534" cy="130390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03497" y="5300177"/>
            <a:ext cx="1686292" cy="1266252"/>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3000" y="5300177"/>
            <a:ext cx="1739544" cy="130624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1924" y="5297759"/>
            <a:ext cx="1658524" cy="1245402"/>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71255" y="5297759"/>
            <a:ext cx="1737534" cy="130473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3497" y="2081458"/>
            <a:ext cx="1686292" cy="1521200"/>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43000" y="2081458"/>
            <a:ext cx="1688082" cy="1521200"/>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1924" y="2081458"/>
            <a:ext cx="1686293" cy="1521200"/>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82737" y="2081458"/>
            <a:ext cx="1686292" cy="1521200"/>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03497" y="628285"/>
            <a:ext cx="1678651" cy="1259715"/>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43000" y="628287"/>
            <a:ext cx="1678649" cy="1259714"/>
          </a:xfrm>
          <a:prstGeom prst="rect">
            <a:avLst/>
          </a:prstGeom>
        </p:spPr>
      </p:pic>
      <p:pic>
        <p:nvPicPr>
          <p:cNvPr id="20" name="Picture 1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7882" y="628287"/>
            <a:ext cx="1679621" cy="1259715"/>
          </a:xfrm>
          <a:prstGeom prst="rect">
            <a:avLst/>
          </a:prstGeom>
        </p:spPr>
      </p:pic>
    </p:spTree>
    <p:extLst>
      <p:ext uri="{BB962C8B-B14F-4D97-AF65-F5344CB8AC3E}">
        <p14:creationId xmlns:p14="http://schemas.microsoft.com/office/powerpoint/2010/main" val="36635468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Contribution #4 Recap</a:t>
            </a:r>
            <a:endParaRPr lang="en-US" dirty="0"/>
          </a:p>
        </p:txBody>
      </p:sp>
      <p:sp>
        <p:nvSpPr>
          <p:cNvPr id="3" name="Content Placeholder 2"/>
          <p:cNvSpPr>
            <a:spLocks noGrp="1"/>
          </p:cNvSpPr>
          <p:nvPr>
            <p:ph idx="1"/>
          </p:nvPr>
        </p:nvSpPr>
        <p:spPr/>
        <p:txBody>
          <a:bodyPr/>
          <a:lstStyle/>
          <a:p>
            <a:endParaRPr lang="en-US" dirty="0" smtClean="0"/>
          </a:p>
          <a:p>
            <a:r>
              <a:rPr lang="en-US" dirty="0" smtClean="0"/>
              <a:t>Bad patches can wreak havoc</a:t>
            </a:r>
          </a:p>
          <a:p>
            <a:endParaRPr lang="en-US" dirty="0" smtClean="0"/>
          </a:p>
          <a:p>
            <a:r>
              <a:rPr lang="en-US" dirty="0" smtClean="0"/>
              <a:t>Prevent bad patches using GMH</a:t>
            </a:r>
          </a:p>
          <a:p>
            <a:endParaRPr lang="en-US" dirty="0" smtClean="0"/>
          </a:p>
          <a:p>
            <a:r>
              <a:rPr lang="en-US" dirty="0" smtClean="0"/>
              <a:t>Interactively correct bad patches</a:t>
            </a:r>
          </a:p>
          <a:p>
            <a:endParaRPr lang="en-US" dirty="0" smtClean="0"/>
          </a:p>
          <a:p>
            <a:r>
              <a:rPr lang="en-US" dirty="0" smtClean="0"/>
              <a:t>Significantly improves results</a:t>
            </a:r>
          </a:p>
        </p:txBody>
      </p:sp>
      <p:sp>
        <p:nvSpPr>
          <p:cNvPr id="4" name="Slide Number Placeholder 3"/>
          <p:cNvSpPr>
            <a:spLocks noGrp="1"/>
          </p:cNvSpPr>
          <p:nvPr>
            <p:ph type="sldNum" sz="quarter" idx="12"/>
          </p:nvPr>
        </p:nvSpPr>
        <p:spPr/>
        <p:txBody>
          <a:bodyPr/>
          <a:lstStyle/>
          <a:p>
            <a:fld id="{6F42FDE4-A7DD-41A7-A0A6-9B649FB43336}" type="slidenum">
              <a:rPr lang="en-US" smtClean="0">
                <a:solidFill>
                  <a:srgbClr val="4F81BD"/>
                </a:solidFill>
              </a:rPr>
              <a:pPr/>
              <a:t>49</a:t>
            </a:fld>
            <a:endParaRPr lang="en-US">
              <a:solidFill>
                <a:srgbClr val="4F81BD"/>
              </a:solidFill>
            </a:endParaRPr>
          </a:p>
        </p:txBody>
      </p:sp>
    </p:spTree>
    <p:extLst>
      <p:ext uri="{BB962C8B-B14F-4D97-AF65-F5344CB8AC3E}">
        <p14:creationId xmlns:p14="http://schemas.microsoft.com/office/powerpoint/2010/main" val="14400860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normAutofit fontScale="90000"/>
          </a:bodyPr>
          <a:lstStyle/>
          <a:p>
            <a:pPr algn="ctr"/>
            <a:r>
              <a:rPr lang="en-US" dirty="0" smtClean="0"/>
              <a:t>Experiment: Bad Detection Recognition</a:t>
            </a:r>
            <a:endParaRPr lang="en-US" dirty="0"/>
          </a:p>
        </p:txBody>
      </p:sp>
      <p:graphicFrame>
        <p:nvGraphicFramePr>
          <p:cNvPr id="4" name="Group 1795"/>
          <p:cNvGraphicFramePr>
            <a:graphicFrameLocks noGrp="1"/>
          </p:cNvGraphicFramePr>
          <p:nvPr>
            <p:extLst>
              <p:ext uri="{D42A27DB-BD31-4B8C-83A1-F6EECF244321}">
                <p14:modId xmlns:p14="http://schemas.microsoft.com/office/powerpoint/2010/main" val="573172710"/>
              </p:ext>
            </p:extLst>
          </p:nvPr>
        </p:nvGraphicFramePr>
        <p:xfrm>
          <a:off x="1066800" y="1066800"/>
          <a:ext cx="7391399" cy="5384800"/>
        </p:xfrm>
        <a:graphic>
          <a:graphicData uri="http://schemas.openxmlformats.org/drawingml/2006/table">
            <a:tbl>
              <a:tblPr/>
              <a:tblGrid>
                <a:gridCol w="1371600"/>
                <a:gridCol w="990600"/>
                <a:gridCol w="2057400"/>
                <a:gridCol w="2057400"/>
                <a:gridCol w="914399"/>
              </a:tblGrid>
              <a:tr h="1221941">
                <a:tc>
                  <a:txBody>
                    <a:bodyPr/>
                    <a:lstStyle/>
                    <a:p>
                      <a:pPr marL="0" marR="0" lvl="0" indent="0" algn="ctr" defTabSz="652463" rtl="0" eaLnBrk="1" fontAlgn="base" latinLnBrk="0" hangingPunct="1">
                        <a:lnSpc>
                          <a:spcPct val="100000"/>
                        </a:lnSpc>
                        <a:spcBef>
                          <a:spcPct val="20000"/>
                        </a:spcBef>
                        <a:spcAft>
                          <a:spcPct val="0"/>
                        </a:spcAft>
                        <a:buClrTx/>
                        <a:buSzTx/>
                        <a:buFontTx/>
                        <a:buNone/>
                        <a:tabLst/>
                      </a:pPr>
                      <a:endParaRPr kumimoji="0" lang="en-US" sz="1900" b="0" i="0" u="none" strike="noStrike" cap="none" normalizeH="0" baseline="0" dirty="0" smtClean="0">
                        <a:ln>
                          <a:noFill/>
                        </a:ln>
                        <a:solidFill>
                          <a:schemeClr val="tx1"/>
                        </a:solidFill>
                        <a:effectLst/>
                        <a:latin typeface="Arial" pitchFamily="34" charset="0"/>
                      </a:endParaRPr>
                    </a:p>
                  </a:txBody>
                  <a:tcPr marL="0" marR="0" marT="0" marB="0" anchor="ctr" horzOverflow="overflow">
                    <a:lnL cap="flat">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52463" rtl="0" eaLnBrk="1" fontAlgn="base" latinLnBrk="0" hangingPunct="1">
                        <a:lnSpc>
                          <a:spcPct val="100000"/>
                        </a:lnSpc>
                        <a:spcBef>
                          <a:spcPct val="20000"/>
                        </a:spcBef>
                        <a:spcAft>
                          <a:spcPct val="0"/>
                        </a:spcAft>
                        <a:buClrTx/>
                        <a:buSzTx/>
                        <a:buFontTx/>
                        <a:buNone/>
                        <a:tabLst/>
                      </a:pPr>
                      <a:endParaRPr kumimoji="0" lang="en-US" sz="1900" b="0" i="0" u="none" strike="noStrike" cap="none" normalizeH="0" baseline="0" smtClean="0">
                        <a:ln>
                          <a:noFill/>
                        </a:ln>
                        <a:solidFill>
                          <a:schemeClr val="tx1"/>
                        </a:solidFill>
                        <a:effectLst/>
                        <a:latin typeface="Arial" pitchFamily="34" charset="0"/>
                      </a:endParaRPr>
                    </a:p>
                  </a:txBody>
                  <a:tcPr marL="0" marR="0" marT="0" marB="0" anchor="ctr" horzOverflow="overflow">
                    <a:lnL>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52463"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smtClean="0">
                          <a:ln>
                            <a:noFill/>
                          </a:ln>
                          <a:solidFill>
                            <a:schemeClr val="tx1"/>
                          </a:solidFill>
                          <a:effectLst/>
                          <a:latin typeface="Arial" pitchFamily="34" charset="0"/>
                        </a:rPr>
                        <a:t>Correct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52463"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pitchFamily="34" charset="0"/>
                        </a:rPr>
                        <a:t>Incorrect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52463" rtl="0" eaLnBrk="1" fontAlgn="base" latinLnBrk="0" hangingPunct="1">
                        <a:lnSpc>
                          <a:spcPct val="100000"/>
                        </a:lnSpc>
                        <a:spcBef>
                          <a:spcPct val="20000"/>
                        </a:spcBef>
                        <a:spcAft>
                          <a:spcPct val="0"/>
                        </a:spcAft>
                        <a:buClrTx/>
                        <a:buSzTx/>
                        <a:buFontTx/>
                        <a:buNone/>
                        <a:tabLst/>
                      </a:pPr>
                      <a:endParaRPr kumimoji="0" lang="en-US" sz="1900" b="0" i="0" u="none" strike="noStrike" cap="none" normalizeH="0" baseline="0" dirty="0" smtClean="0">
                        <a:ln>
                          <a:noFill/>
                        </a:ln>
                        <a:solidFill>
                          <a:schemeClr val="tx1"/>
                        </a:solidFill>
                        <a:effectLst/>
                        <a:latin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1484494">
                <a:tc>
                  <a:txBody>
                    <a:bodyPr/>
                    <a:lstStyle/>
                    <a:p>
                      <a:pPr marL="0" marR="0" lvl="0" indent="0" algn="ctr" defTabSz="652463"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pitchFamily="34" charset="0"/>
                        </a:rPr>
                        <a:t>ICP Score</a:t>
                      </a:r>
                    </a:p>
                  </a:txBody>
                  <a:tcPr marL="0" marR="0" marT="0" marB="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52463"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pitchFamily="34" charset="0"/>
                        </a:rPr>
                        <a:t>0.057m</a:t>
                      </a:r>
                      <a:r>
                        <a:rPr kumimoji="0" lang="en-US" sz="1900" b="0" i="0" u="none" strike="noStrike" cap="none" normalizeH="0" baseline="30000" dirty="0" smtClean="0">
                          <a:ln>
                            <a:noFill/>
                          </a:ln>
                          <a:solidFill>
                            <a:schemeClr val="tx1"/>
                          </a:solidFill>
                          <a:effectLst/>
                          <a:latin typeface="Arial" pitchFamily="34" charset="0"/>
                        </a:rPr>
                        <a:t>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52463" rtl="0" eaLnBrk="1" fontAlgn="base" latinLnBrk="0" hangingPunct="1">
                        <a:lnSpc>
                          <a:spcPct val="100000"/>
                        </a:lnSpc>
                        <a:spcBef>
                          <a:spcPct val="20000"/>
                        </a:spcBef>
                        <a:spcAft>
                          <a:spcPct val="0"/>
                        </a:spcAft>
                        <a:buClrTx/>
                        <a:buSzTx/>
                        <a:buFontTx/>
                        <a:buNone/>
                        <a:tabLst/>
                      </a:pPr>
                      <a:endParaRPr kumimoji="0" lang="en-US" sz="1900" b="0" i="0" u="none" strike="noStrike" cap="none" normalizeH="0" baseline="0" smtClean="0">
                        <a:ln>
                          <a:noFill/>
                        </a:ln>
                        <a:solidFill>
                          <a:schemeClr val="tx1"/>
                        </a:solidFill>
                        <a:effectLst/>
                        <a:latin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52463" rtl="0" eaLnBrk="1" fontAlgn="base" latinLnBrk="0" hangingPunct="1">
                        <a:lnSpc>
                          <a:spcPct val="100000"/>
                        </a:lnSpc>
                        <a:spcBef>
                          <a:spcPct val="20000"/>
                        </a:spcBef>
                        <a:spcAft>
                          <a:spcPct val="0"/>
                        </a:spcAft>
                        <a:buClrTx/>
                        <a:buSzTx/>
                        <a:buFontTx/>
                        <a:buNone/>
                        <a:tabLst/>
                      </a:pPr>
                      <a:endParaRPr kumimoji="0" lang="en-US" sz="1900" b="0" i="0" u="none" strike="noStrike" cap="none" normalizeH="0" baseline="0" smtClean="0">
                        <a:ln>
                          <a:noFill/>
                        </a:ln>
                        <a:solidFill>
                          <a:schemeClr val="tx1"/>
                        </a:solidFill>
                        <a:effectLst/>
                        <a:latin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52463"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pitchFamily="34" charset="0"/>
                        </a:rPr>
                        <a:t>0.094m</a:t>
                      </a:r>
                      <a:r>
                        <a:rPr kumimoji="0" lang="en-US" sz="1900" b="0" i="0" u="none" strike="noStrike" cap="none" normalizeH="0" baseline="30000" dirty="0" smtClean="0">
                          <a:ln>
                            <a:noFill/>
                          </a:ln>
                          <a:solidFill>
                            <a:schemeClr val="tx1"/>
                          </a:solidFill>
                          <a:effectLst/>
                          <a:latin typeface="Arial" pitchFamily="34" charset="0"/>
                        </a:rPr>
                        <a:t>2</a:t>
                      </a:r>
                      <a:endParaRPr kumimoji="0" lang="en-US" sz="1900" b="0" i="0" u="none" strike="noStrike" cap="none" normalizeH="0" baseline="0" dirty="0" smtClean="0">
                        <a:ln>
                          <a:noFill/>
                        </a:ln>
                        <a:solidFill>
                          <a:schemeClr val="tx1"/>
                        </a:solidFill>
                        <a:effectLst/>
                        <a:latin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64679">
                <a:tc>
                  <a:txBody>
                    <a:bodyPr/>
                    <a:lstStyle/>
                    <a:p>
                      <a:pPr marL="0" marR="0" lvl="0" indent="0" algn="ctr" defTabSz="652463" rtl="0" eaLnBrk="1" fontAlgn="base" latinLnBrk="0" hangingPunct="1">
                        <a:lnSpc>
                          <a:spcPct val="100000"/>
                        </a:lnSpc>
                        <a:spcBef>
                          <a:spcPct val="20000"/>
                        </a:spcBef>
                        <a:spcAft>
                          <a:spcPct val="0"/>
                        </a:spcAft>
                        <a:buClrTx/>
                        <a:buSzTx/>
                        <a:buFontTx/>
                        <a:buNone/>
                        <a:tabLst/>
                        <a:defRPr/>
                      </a:pPr>
                      <a:r>
                        <a:rPr kumimoji="0" lang="en-US" sz="1900" b="0" i="0" u="none" strike="noStrike" cap="none" normalizeH="0" baseline="0" dirty="0" smtClean="0">
                          <a:ln>
                            <a:noFill/>
                          </a:ln>
                          <a:solidFill>
                            <a:schemeClr val="tx1"/>
                          </a:solidFill>
                          <a:effectLst/>
                          <a:latin typeface="Arial" pitchFamily="34" charset="0"/>
                        </a:rPr>
                        <a:t>Consistency</a:t>
                      </a:r>
                    </a:p>
                  </a:txBody>
                  <a:tcPr marL="0" marR="0" marT="0" marB="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52463" rtl="0" eaLnBrk="1" fontAlgn="base" latinLnBrk="0" hangingPunct="1">
                        <a:lnSpc>
                          <a:spcPct val="100000"/>
                        </a:lnSpc>
                        <a:spcBef>
                          <a:spcPct val="20000"/>
                        </a:spcBef>
                        <a:spcAft>
                          <a:spcPct val="0"/>
                        </a:spcAft>
                        <a:buClrTx/>
                        <a:buSzTx/>
                        <a:buFontTx/>
                        <a:buNone/>
                        <a:tabLst/>
                        <a:defRPr/>
                      </a:pPr>
                      <a:r>
                        <a:rPr kumimoji="0" lang="en-US" sz="1900" b="0" i="0" u="none" strike="noStrike" cap="none" normalizeH="0" baseline="0" dirty="0" smtClean="0">
                          <a:ln>
                            <a:noFill/>
                          </a:ln>
                          <a:solidFill>
                            <a:schemeClr val="tx1"/>
                          </a:solidFill>
                          <a:effectLst/>
                          <a:latin typeface="Arial" pitchFamily="34" charset="0"/>
                        </a:rPr>
                        <a:t>0.589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52463" rtl="0" eaLnBrk="1" fontAlgn="base" latinLnBrk="0" hangingPunct="1">
                        <a:lnSpc>
                          <a:spcPct val="100000"/>
                        </a:lnSpc>
                        <a:spcBef>
                          <a:spcPct val="20000"/>
                        </a:spcBef>
                        <a:spcAft>
                          <a:spcPct val="0"/>
                        </a:spcAft>
                        <a:buClrTx/>
                        <a:buSzTx/>
                        <a:buFontTx/>
                        <a:buNone/>
                        <a:tabLst/>
                      </a:pPr>
                      <a:endParaRPr kumimoji="0" lang="en-US" sz="1900" b="0" i="0" u="none" strike="noStrike" cap="none" normalizeH="0" baseline="0" smtClean="0">
                        <a:ln>
                          <a:noFill/>
                        </a:ln>
                        <a:solidFill>
                          <a:schemeClr val="tx1"/>
                        </a:solidFill>
                        <a:effectLst/>
                        <a:latin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52463" rtl="0" eaLnBrk="1" fontAlgn="base" latinLnBrk="0" hangingPunct="1">
                        <a:lnSpc>
                          <a:spcPct val="100000"/>
                        </a:lnSpc>
                        <a:spcBef>
                          <a:spcPct val="20000"/>
                        </a:spcBef>
                        <a:spcAft>
                          <a:spcPct val="0"/>
                        </a:spcAft>
                        <a:buClrTx/>
                        <a:buSzTx/>
                        <a:buFontTx/>
                        <a:buNone/>
                        <a:tabLst/>
                      </a:pPr>
                      <a:endParaRPr kumimoji="0" lang="en-US" sz="1900" b="0" i="0" u="none" strike="noStrike" cap="none" normalizeH="0" baseline="0" smtClean="0">
                        <a:ln>
                          <a:noFill/>
                        </a:ln>
                        <a:solidFill>
                          <a:schemeClr val="tx1"/>
                        </a:solidFill>
                        <a:effectLst/>
                        <a:latin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52463" rtl="0" eaLnBrk="1" fontAlgn="base" latinLnBrk="0" hangingPunct="1">
                        <a:lnSpc>
                          <a:spcPct val="100000"/>
                        </a:lnSpc>
                        <a:spcBef>
                          <a:spcPct val="20000"/>
                        </a:spcBef>
                        <a:spcAft>
                          <a:spcPct val="0"/>
                        </a:spcAft>
                        <a:buClrTx/>
                        <a:buSzTx/>
                        <a:buFontTx/>
                        <a:buNone/>
                        <a:tabLst/>
                        <a:defRPr/>
                      </a:pPr>
                      <a:r>
                        <a:rPr kumimoji="0" lang="en-US" sz="1900" b="0" i="0" u="none" strike="noStrike" cap="none" normalizeH="0" baseline="0" dirty="0" smtClean="0">
                          <a:ln>
                            <a:noFill/>
                          </a:ln>
                          <a:solidFill>
                            <a:schemeClr val="tx1"/>
                          </a:solidFill>
                          <a:effectLst/>
                          <a:latin typeface="Arial" pitchFamily="34" charset="0"/>
                        </a:rPr>
                        <a:t>0.077</a:t>
                      </a:r>
                    </a:p>
                  </a:txBody>
                  <a:tcPr marL="0" marR="0" marT="0" marB="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3686">
                <a:tc>
                  <a:txBody>
                    <a:bodyPr/>
                    <a:lstStyle/>
                    <a:p>
                      <a:pPr marL="0" marR="0" lvl="0" indent="0" algn="ctr" defTabSz="652463" rtl="0" eaLnBrk="1" fontAlgn="base" latinLnBrk="0" hangingPunct="1">
                        <a:lnSpc>
                          <a:spcPct val="100000"/>
                        </a:lnSpc>
                        <a:spcBef>
                          <a:spcPct val="20000"/>
                        </a:spcBef>
                        <a:spcAft>
                          <a:spcPct val="0"/>
                        </a:spcAft>
                        <a:buClrTx/>
                        <a:buSzTx/>
                        <a:buFontTx/>
                        <a:buNone/>
                        <a:tabLst/>
                        <a:defRPr/>
                      </a:pPr>
                      <a:r>
                        <a:rPr kumimoji="0" lang="en-US" sz="1900" b="0" i="0" u="none" strike="noStrike" cap="none" normalizeH="0" baseline="0" dirty="0" smtClean="0">
                          <a:ln>
                            <a:noFill/>
                          </a:ln>
                          <a:solidFill>
                            <a:schemeClr val="tx1"/>
                          </a:solidFill>
                          <a:effectLst/>
                          <a:latin typeface="Arial" pitchFamily="34" charset="0"/>
                        </a:rPr>
                        <a:t>Confidence</a:t>
                      </a:r>
                    </a:p>
                  </a:txBody>
                  <a:tcPr marL="0" marR="0" marT="0" marB="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652463" rtl="0" eaLnBrk="1" fontAlgn="base" latinLnBrk="0" hangingPunct="1">
                        <a:lnSpc>
                          <a:spcPct val="100000"/>
                        </a:lnSpc>
                        <a:spcBef>
                          <a:spcPct val="20000"/>
                        </a:spcBef>
                        <a:spcAft>
                          <a:spcPct val="0"/>
                        </a:spcAft>
                        <a:buClrTx/>
                        <a:buSzTx/>
                        <a:buFontTx/>
                        <a:buNone/>
                        <a:tabLst/>
                        <a:defRPr/>
                      </a:pPr>
                      <a:r>
                        <a:rPr kumimoji="0" lang="en-US" sz="1900" b="0" i="0" u="none" strike="noStrike" cap="none" normalizeH="0" baseline="0" dirty="0" smtClean="0">
                          <a:ln>
                            <a:noFill/>
                          </a:ln>
                          <a:solidFill>
                            <a:schemeClr val="tx1"/>
                          </a:solidFill>
                          <a:effectLst/>
                          <a:latin typeface="Arial" pitchFamily="34" charset="0"/>
                        </a:rPr>
                        <a:t>0.579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652463" rtl="0" eaLnBrk="1" fontAlgn="base" latinLnBrk="0" hangingPunct="1">
                        <a:lnSpc>
                          <a:spcPct val="100000"/>
                        </a:lnSpc>
                        <a:spcBef>
                          <a:spcPct val="20000"/>
                        </a:spcBef>
                        <a:spcAft>
                          <a:spcPct val="0"/>
                        </a:spcAft>
                        <a:buClrTx/>
                        <a:buSzTx/>
                        <a:buFontTx/>
                        <a:buNone/>
                        <a:tabLst/>
                      </a:pPr>
                      <a:endParaRPr kumimoji="0" lang="en-US" sz="1900" b="0" i="0" u="none" strike="noStrike" cap="none" normalizeH="0" baseline="0" smtClean="0">
                        <a:ln>
                          <a:noFill/>
                        </a:ln>
                        <a:solidFill>
                          <a:schemeClr val="tx1"/>
                        </a:solidFill>
                        <a:effectLst/>
                        <a:latin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652463" rtl="0" eaLnBrk="1" fontAlgn="base" latinLnBrk="0" hangingPunct="1">
                        <a:lnSpc>
                          <a:spcPct val="100000"/>
                        </a:lnSpc>
                        <a:spcBef>
                          <a:spcPct val="20000"/>
                        </a:spcBef>
                        <a:spcAft>
                          <a:spcPct val="0"/>
                        </a:spcAft>
                        <a:buClrTx/>
                        <a:buSzTx/>
                        <a:buFontTx/>
                        <a:buNone/>
                        <a:tabLst/>
                      </a:pPr>
                      <a:endParaRPr kumimoji="0" lang="en-US" sz="1900" b="0" i="0" u="none" strike="noStrike" cap="none" normalizeH="0" baseline="0" smtClean="0">
                        <a:ln>
                          <a:noFill/>
                        </a:ln>
                        <a:solidFill>
                          <a:schemeClr val="tx1"/>
                        </a:solidFill>
                        <a:effectLst/>
                        <a:latin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652463" rtl="0" eaLnBrk="1" fontAlgn="base" latinLnBrk="0" hangingPunct="1">
                        <a:lnSpc>
                          <a:spcPct val="100000"/>
                        </a:lnSpc>
                        <a:spcBef>
                          <a:spcPct val="20000"/>
                        </a:spcBef>
                        <a:spcAft>
                          <a:spcPct val="0"/>
                        </a:spcAft>
                        <a:buClrTx/>
                        <a:buSzTx/>
                        <a:buFontTx/>
                        <a:buNone/>
                        <a:tabLst/>
                        <a:defRPr/>
                      </a:pPr>
                      <a:r>
                        <a:rPr kumimoji="0" lang="en-US" sz="1900" b="0" i="0" u="none" strike="noStrike" cap="none" normalizeH="0" baseline="0" dirty="0" smtClean="0">
                          <a:ln>
                            <a:noFill/>
                          </a:ln>
                          <a:solidFill>
                            <a:schemeClr val="tx1"/>
                          </a:solidFill>
                          <a:effectLst/>
                          <a:latin typeface="Arial" pitchFamily="34" charset="0"/>
                        </a:rPr>
                        <a:t>0.252</a:t>
                      </a:r>
                    </a:p>
                  </a:txBody>
                  <a:tcPr marL="0" marR="0" marT="0" marB="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pic>
        <p:nvPicPr>
          <p:cNvPr id="5" name="Picture 1779" descr="CorrectConfid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8817" y="5265537"/>
            <a:ext cx="1963737"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80" descr="CorrectConsistenc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6258" y="3839700"/>
            <a:ext cx="1963738"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81" descr="CorrectPosi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8577" y="2362717"/>
            <a:ext cx="197485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82" descr="IncorrectConfiden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9250" y="5265537"/>
            <a:ext cx="19462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83" descr="IncorrectConsistenc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4750" y="3828942"/>
            <a:ext cx="197485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84" descr="IncorrectPosi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17996" y="2351959"/>
            <a:ext cx="197485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6F42FDE4-A7DD-41A7-A0A6-9B649FB43336}" type="slidenum">
              <a:rPr kumimoji="0" lang="en-US" smtClean="0"/>
              <a:pPr/>
              <a:t>5</a:t>
            </a:fld>
            <a:endParaRPr kumimoji="0" lang="en-US"/>
          </a:p>
        </p:txBody>
      </p:sp>
    </p:spTree>
    <p:extLst>
      <p:ext uri="{BB962C8B-B14F-4D97-AF65-F5344CB8AC3E}">
        <p14:creationId xmlns:p14="http://schemas.microsoft.com/office/powerpoint/2010/main" val="4151856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endParaRPr lang="en-US" dirty="0" smtClean="0"/>
          </a:p>
          <a:p>
            <a:r>
              <a:rPr lang="en-US" dirty="0" smtClean="0"/>
              <a:t>Speed up consistency/confidence enough to use for object detection</a:t>
            </a:r>
          </a:p>
          <a:p>
            <a:endParaRPr lang="en-US" dirty="0" smtClean="0"/>
          </a:p>
          <a:p>
            <a:r>
              <a:rPr lang="en-US" dirty="0" smtClean="0"/>
              <a:t>Automatically register </a:t>
            </a:r>
            <a:r>
              <a:rPr lang="en-US" dirty="0" err="1" smtClean="0"/>
              <a:t>LiDAR</a:t>
            </a:r>
            <a:r>
              <a:rPr lang="en-US" dirty="0" smtClean="0"/>
              <a:t> and image data</a:t>
            </a:r>
          </a:p>
          <a:p>
            <a:endParaRPr lang="en-US" dirty="0" smtClean="0"/>
          </a:p>
          <a:p>
            <a:r>
              <a:rPr lang="en-US" dirty="0" err="1" smtClean="0"/>
              <a:t>LiDAR</a:t>
            </a:r>
            <a:r>
              <a:rPr lang="en-US" dirty="0" smtClean="0"/>
              <a:t> segmentation with registered data from multiple views</a:t>
            </a:r>
          </a:p>
          <a:p>
            <a:pPr lvl="1"/>
            <a:r>
              <a:rPr lang="en-US" dirty="0" smtClean="0"/>
              <a:t>GUI to work in multiple 2D views instead of 3D</a:t>
            </a:r>
          </a:p>
          <a:p>
            <a:endParaRPr lang="en-US" dirty="0" smtClean="0"/>
          </a:p>
          <a:p>
            <a:r>
              <a:rPr lang="en-US" dirty="0" smtClean="0"/>
              <a:t>Challenging inpainting problems</a:t>
            </a:r>
            <a:endParaRPr lang="en-US" dirty="0"/>
          </a:p>
        </p:txBody>
      </p:sp>
      <p:sp>
        <p:nvSpPr>
          <p:cNvPr id="4" name="Slide Number Placeholder 3"/>
          <p:cNvSpPr>
            <a:spLocks noGrp="1"/>
          </p:cNvSpPr>
          <p:nvPr>
            <p:ph type="sldNum" sz="quarter" idx="12"/>
          </p:nvPr>
        </p:nvSpPr>
        <p:spPr/>
        <p:txBody>
          <a:bodyPr/>
          <a:lstStyle/>
          <a:p>
            <a:fld id="{6F42FDE4-A7DD-41A7-A0A6-9B649FB43336}" type="slidenum">
              <a:rPr kumimoji="0" lang="en-US" smtClean="0"/>
              <a:pPr/>
              <a:t>50</a:t>
            </a:fld>
            <a:endParaRPr kumimoji="0" lang="en-US"/>
          </a:p>
        </p:txBody>
      </p:sp>
    </p:spTree>
    <p:extLst>
      <p:ext uri="{BB962C8B-B14F-4D97-AF65-F5344CB8AC3E}">
        <p14:creationId xmlns:p14="http://schemas.microsoft.com/office/powerpoint/2010/main" val="18999824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4" name="Slide Number Placeholder 3"/>
          <p:cNvSpPr>
            <a:spLocks noGrp="1"/>
          </p:cNvSpPr>
          <p:nvPr>
            <p:ph type="sldNum" sz="quarter" idx="12"/>
          </p:nvPr>
        </p:nvSpPr>
        <p:spPr/>
        <p:txBody>
          <a:bodyPr/>
          <a:lstStyle/>
          <a:p>
            <a:fld id="{6F42FDE4-A7DD-41A7-A0A6-9B649FB43336}" type="slidenum">
              <a:rPr kumimoji="0" lang="en-US" smtClean="0"/>
              <a:pPr/>
              <a:t>51</a:t>
            </a:fld>
            <a:endParaRPr kumimoji="0" lang="en-US"/>
          </a:p>
        </p:txBody>
      </p:sp>
      <p:pic>
        <p:nvPicPr>
          <p:cNvPr id="5"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4161" y="1928807"/>
            <a:ext cx="8806161" cy="4129093"/>
          </a:xfrm>
        </p:spPr>
      </p:pic>
    </p:spTree>
    <p:extLst>
      <p:ext uri="{BB962C8B-B14F-4D97-AF65-F5344CB8AC3E}">
        <p14:creationId xmlns:p14="http://schemas.microsoft.com/office/powerpoint/2010/main" val="3426261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09600"/>
          </a:xfrm>
        </p:spPr>
        <p:txBody>
          <a:bodyPr>
            <a:normAutofit fontScale="90000"/>
          </a:bodyPr>
          <a:lstStyle/>
          <a:p>
            <a:pPr algn="ctr"/>
            <a:r>
              <a:rPr lang="en-US" dirty="0" smtClean="0"/>
              <a:t>Publications To Date</a:t>
            </a:r>
            <a:endParaRPr lang="en-US" dirty="0"/>
          </a:p>
        </p:txBody>
      </p:sp>
      <p:sp>
        <p:nvSpPr>
          <p:cNvPr id="3" name="Content Placeholder 2"/>
          <p:cNvSpPr>
            <a:spLocks noGrp="1"/>
          </p:cNvSpPr>
          <p:nvPr>
            <p:ph idx="1"/>
          </p:nvPr>
        </p:nvSpPr>
        <p:spPr>
          <a:xfrm>
            <a:off x="457200" y="1371600"/>
            <a:ext cx="8229600" cy="4876800"/>
          </a:xfrm>
        </p:spPr>
        <p:txBody>
          <a:bodyPr>
            <a:normAutofit/>
          </a:bodyPr>
          <a:lstStyle/>
          <a:p>
            <a:r>
              <a:rPr lang="en-US" sz="1800" dirty="0" smtClean="0"/>
              <a:t>D</a:t>
            </a:r>
            <a:r>
              <a:rPr lang="en-US" sz="1800" dirty="0"/>
              <a:t>. L. </a:t>
            </a:r>
            <a:r>
              <a:rPr lang="en-US" sz="1800" dirty="0" err="1"/>
              <a:t>Doria</a:t>
            </a:r>
            <a:r>
              <a:rPr lang="en-US" sz="1800" dirty="0"/>
              <a:t> and R. J. </a:t>
            </a:r>
            <a:r>
              <a:rPr lang="en-US" sz="1800" dirty="0" err="1"/>
              <a:t>Radke</a:t>
            </a:r>
            <a:r>
              <a:rPr lang="en-US" sz="1800" dirty="0"/>
              <a:t>. Consistency and </a:t>
            </a:r>
            <a:r>
              <a:rPr lang="en-US" sz="1800" dirty="0" smtClean="0"/>
              <a:t>Confidence: </a:t>
            </a:r>
            <a:r>
              <a:rPr lang="en-US" sz="1800" dirty="0"/>
              <a:t>A Dual Metric for Verifying 3D Object Detections in Multiple LiDAR Scans. In </a:t>
            </a:r>
            <a:r>
              <a:rPr lang="en-US" sz="1800" i="1" dirty="0" smtClean="0"/>
              <a:t>International Conference </a:t>
            </a:r>
            <a:r>
              <a:rPr lang="en-US" sz="1800" i="1" dirty="0"/>
              <a:t>on 3-D Digital Imaging and Modeling</a:t>
            </a:r>
            <a:r>
              <a:rPr lang="en-US" sz="1800" dirty="0"/>
              <a:t>, pages 1481–1488, 2009</a:t>
            </a:r>
            <a:r>
              <a:rPr lang="en-US" sz="1800" dirty="0" smtClean="0"/>
              <a:t>.</a:t>
            </a:r>
            <a:endParaRPr lang="en-US" sz="1800" dirty="0"/>
          </a:p>
          <a:p>
            <a:endParaRPr lang="en-US" sz="1800" dirty="0" smtClean="0"/>
          </a:p>
          <a:p>
            <a:r>
              <a:rPr lang="en-US" sz="1800" dirty="0" smtClean="0"/>
              <a:t>D. L. </a:t>
            </a:r>
            <a:r>
              <a:rPr lang="en-US" sz="1800" dirty="0" err="1" smtClean="0"/>
              <a:t>Doria</a:t>
            </a:r>
            <a:r>
              <a:rPr lang="en-US" sz="1800" dirty="0" smtClean="0"/>
              <a:t> and R. J. </a:t>
            </a:r>
            <a:r>
              <a:rPr lang="en-US" sz="1800" dirty="0" err="1" smtClean="0"/>
              <a:t>Radke</a:t>
            </a:r>
            <a:r>
              <a:rPr lang="en-US" sz="1800" dirty="0" smtClean="0"/>
              <a:t>. </a:t>
            </a:r>
            <a:r>
              <a:rPr lang="en-US" sz="1800" dirty="0"/>
              <a:t>Filling Large Holes in LiDAR Data By Inpainting Depth </a:t>
            </a:r>
            <a:r>
              <a:rPr lang="en-US" sz="1800" dirty="0" smtClean="0"/>
              <a:t>Gradients. In </a:t>
            </a:r>
            <a:r>
              <a:rPr lang="en-US" sz="1800" i="1" dirty="0" smtClean="0"/>
              <a:t>International </a:t>
            </a:r>
            <a:r>
              <a:rPr lang="en-US" sz="1800" i="1" dirty="0"/>
              <a:t>Workshop on Point </a:t>
            </a:r>
            <a:r>
              <a:rPr lang="en-US" sz="1800" i="1" dirty="0" smtClean="0"/>
              <a:t>Cloud Processing,</a:t>
            </a:r>
            <a:r>
              <a:rPr lang="en-US" sz="1800" dirty="0" smtClean="0"/>
              <a:t> 2012.</a:t>
            </a:r>
          </a:p>
          <a:p>
            <a:endParaRPr lang="en-US" sz="1800" dirty="0" smtClean="0"/>
          </a:p>
          <a:p>
            <a:r>
              <a:rPr lang="en-US" sz="1800" dirty="0"/>
              <a:t>D. L. </a:t>
            </a:r>
            <a:r>
              <a:rPr lang="en-US" sz="1800" dirty="0" err="1"/>
              <a:t>Doria</a:t>
            </a:r>
            <a:r>
              <a:rPr lang="en-US" sz="1800" dirty="0"/>
              <a:t> and R. J. </a:t>
            </a:r>
            <a:r>
              <a:rPr lang="en-US" sz="1800" dirty="0" err="1"/>
              <a:t>Radke</a:t>
            </a:r>
            <a:r>
              <a:rPr lang="en-US" sz="1800" dirty="0"/>
              <a:t>. </a:t>
            </a:r>
            <a:r>
              <a:rPr lang="en-US" sz="1800" dirty="0" smtClean="0"/>
              <a:t>LiDAR </a:t>
            </a:r>
            <a:r>
              <a:rPr lang="en-US" sz="1800" dirty="0"/>
              <a:t>Data </a:t>
            </a:r>
            <a:r>
              <a:rPr lang="en-US" sz="1800" dirty="0" smtClean="0"/>
              <a:t>Manipulation: Segmentation and Hole Filling. Under review in </a:t>
            </a:r>
            <a:r>
              <a:rPr lang="en-US" sz="1800" i="1" dirty="0" smtClean="0"/>
              <a:t>Computer Vision and Image Understanding</a:t>
            </a:r>
            <a:r>
              <a:rPr lang="en-US" sz="1800" dirty="0" smtClean="0"/>
              <a:t>.</a:t>
            </a:r>
          </a:p>
          <a:p>
            <a:endParaRPr lang="en-US" sz="1800" dirty="0" smtClean="0"/>
          </a:p>
          <a:p>
            <a:r>
              <a:rPr lang="en-US" sz="1800" dirty="0" smtClean="0"/>
              <a:t>D</a:t>
            </a:r>
            <a:r>
              <a:rPr lang="en-US" sz="1800" dirty="0"/>
              <a:t>. L. </a:t>
            </a:r>
            <a:r>
              <a:rPr lang="en-US" sz="1800" dirty="0" err="1"/>
              <a:t>Doria</a:t>
            </a:r>
            <a:r>
              <a:rPr lang="en-US" sz="1800" dirty="0"/>
              <a:t> and R. J. </a:t>
            </a:r>
            <a:r>
              <a:rPr lang="en-US" sz="1800" dirty="0" err="1"/>
              <a:t>Radke</a:t>
            </a:r>
            <a:r>
              <a:rPr lang="en-US" sz="1800" dirty="0"/>
              <a:t>. Improving Inpainting by Preventing Bad Patches. Under review in </a:t>
            </a:r>
            <a:r>
              <a:rPr lang="en-US" sz="1800" i="1" dirty="0"/>
              <a:t>Computer Vision and </a:t>
            </a:r>
            <a:r>
              <a:rPr lang="en-US" sz="1800" i="1" dirty="0" smtClean="0"/>
              <a:t>Pattern Recognition</a:t>
            </a:r>
            <a:r>
              <a:rPr lang="en-US" sz="1800" dirty="0" smtClean="0"/>
              <a:t>, 2013.</a:t>
            </a:r>
            <a:endParaRPr lang="en-US" sz="1800" dirty="0"/>
          </a:p>
          <a:p>
            <a:endParaRPr lang="en-US" sz="1800" dirty="0" smtClean="0"/>
          </a:p>
          <a:p>
            <a:r>
              <a:rPr lang="en-US" sz="1800" dirty="0" smtClean="0"/>
              <a:t>Several technical reports in the </a:t>
            </a:r>
            <a:r>
              <a:rPr lang="en-US" sz="1800" i="1" dirty="0" smtClean="0"/>
              <a:t>Insight Journal</a:t>
            </a:r>
            <a:r>
              <a:rPr lang="en-US" sz="1800" dirty="0" smtClean="0"/>
              <a:t>, </a:t>
            </a:r>
            <a:r>
              <a:rPr lang="en-US" sz="1800" i="1" dirty="0" smtClean="0"/>
              <a:t>Visualization Toolkit Journal</a:t>
            </a:r>
            <a:r>
              <a:rPr lang="en-US" sz="1800" dirty="0" smtClean="0"/>
              <a:t>, and </a:t>
            </a:r>
            <a:r>
              <a:rPr lang="en-US" sz="1800" i="1" dirty="0" err="1" smtClean="0"/>
              <a:t>Kitware</a:t>
            </a:r>
            <a:r>
              <a:rPr lang="en-US" sz="1800" i="1" dirty="0" smtClean="0"/>
              <a:t> Source Magazine</a:t>
            </a:r>
            <a:endParaRPr lang="en-US" sz="1800" i="1" dirty="0"/>
          </a:p>
          <a:p>
            <a:endParaRPr lang="en-US" sz="1800" dirty="0" smtClean="0"/>
          </a:p>
          <a:p>
            <a:endParaRPr lang="en-US" sz="1800" dirty="0"/>
          </a:p>
        </p:txBody>
      </p:sp>
      <p:sp>
        <p:nvSpPr>
          <p:cNvPr id="4" name="Slide Number Placeholder 3"/>
          <p:cNvSpPr>
            <a:spLocks noGrp="1"/>
          </p:cNvSpPr>
          <p:nvPr>
            <p:ph type="sldNum" sz="quarter" idx="12"/>
          </p:nvPr>
        </p:nvSpPr>
        <p:spPr/>
        <p:txBody>
          <a:bodyPr/>
          <a:lstStyle/>
          <a:p>
            <a:fld id="{6F42FDE4-A7DD-41A7-A0A6-9B649FB43336}" type="slidenum">
              <a:rPr kumimoji="0" lang="en-US" smtClean="0"/>
              <a:pPr/>
              <a:t>52</a:t>
            </a:fld>
            <a:endParaRPr kumimoji="0" lang="en-US"/>
          </a:p>
        </p:txBody>
      </p:sp>
    </p:spTree>
    <p:extLst>
      <p:ext uri="{BB962C8B-B14F-4D97-AF65-F5344CB8AC3E}">
        <p14:creationId xmlns:p14="http://schemas.microsoft.com/office/powerpoint/2010/main" val="28653296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09600"/>
          </a:xfrm>
        </p:spPr>
        <p:txBody>
          <a:bodyPr>
            <a:normAutofit fontScale="90000"/>
          </a:bodyPr>
          <a:lstStyle/>
          <a:p>
            <a:pPr algn="ctr"/>
            <a:r>
              <a:rPr lang="en-US" dirty="0" smtClean="0"/>
              <a:t>Thesis Summary</a:t>
            </a:r>
            <a:endParaRPr lang="en-US" dirty="0"/>
          </a:p>
        </p:txBody>
      </p:sp>
      <p:sp>
        <p:nvSpPr>
          <p:cNvPr id="3" name="Content Placeholder 2"/>
          <p:cNvSpPr>
            <a:spLocks noGrp="1"/>
          </p:cNvSpPr>
          <p:nvPr>
            <p:ph idx="1"/>
          </p:nvPr>
        </p:nvSpPr>
        <p:spPr>
          <a:xfrm>
            <a:off x="457200" y="1143000"/>
            <a:ext cx="3886200" cy="5562600"/>
          </a:xfrm>
        </p:spPr>
        <p:txBody>
          <a:bodyPr>
            <a:normAutofit/>
          </a:bodyPr>
          <a:lstStyle/>
          <a:p>
            <a:pPr marL="457200" indent="-457200">
              <a:buFont typeface="+mj-lt"/>
              <a:buAutoNum type="arabicPeriod"/>
            </a:pPr>
            <a:r>
              <a:rPr lang="en-US" dirty="0" smtClean="0"/>
              <a:t>Object Detection Verification</a:t>
            </a:r>
          </a:p>
          <a:p>
            <a:pPr marL="457200" indent="-457200">
              <a:buFont typeface="+mj-lt"/>
              <a:buAutoNum type="arabicPeriod"/>
            </a:pPr>
            <a:endParaRPr lang="en-US" dirty="0" smtClean="0"/>
          </a:p>
          <a:p>
            <a:pPr marL="457200" indent="-457200">
              <a:buFont typeface="+mj-lt"/>
              <a:buAutoNum type="arabicPeriod"/>
            </a:pPr>
            <a:endParaRPr lang="en-US" dirty="0" smtClean="0"/>
          </a:p>
          <a:p>
            <a:pPr marL="457200" indent="-457200">
              <a:buFont typeface="+mj-lt"/>
              <a:buAutoNum type="arabicPeriod"/>
            </a:pPr>
            <a:r>
              <a:rPr lang="en-US" dirty="0" smtClean="0"/>
              <a:t>LiDAR Segmentation</a:t>
            </a:r>
          </a:p>
          <a:p>
            <a:pPr marL="457200" indent="-457200">
              <a:buFont typeface="+mj-lt"/>
              <a:buAutoNum type="arabicPeriod"/>
            </a:pPr>
            <a:endParaRPr lang="en-US" dirty="0" smtClean="0"/>
          </a:p>
          <a:p>
            <a:pPr marL="457200" indent="-457200">
              <a:buFont typeface="+mj-lt"/>
              <a:buAutoNum type="arabicPeriod"/>
            </a:pPr>
            <a:endParaRPr lang="en-US" dirty="0" smtClean="0"/>
          </a:p>
          <a:p>
            <a:pPr marL="457200" indent="-457200">
              <a:buFont typeface="+mj-lt"/>
              <a:buAutoNum type="arabicPeriod"/>
            </a:pPr>
            <a:r>
              <a:rPr lang="en-US" dirty="0" smtClean="0"/>
              <a:t>LiDAR Hole Filling</a:t>
            </a:r>
          </a:p>
          <a:p>
            <a:pPr marL="457200" indent="-457200">
              <a:buFont typeface="+mj-lt"/>
              <a:buAutoNum type="arabicPeriod"/>
            </a:pPr>
            <a:endParaRPr lang="en-US" dirty="0" smtClean="0"/>
          </a:p>
          <a:p>
            <a:pPr marL="457200" indent="-457200">
              <a:buFont typeface="+mj-lt"/>
              <a:buAutoNum type="arabicPeriod"/>
            </a:pPr>
            <a:endParaRPr lang="en-US" dirty="0" smtClean="0"/>
          </a:p>
          <a:p>
            <a:pPr marL="457200" indent="-457200">
              <a:buFont typeface="+mj-lt"/>
              <a:buAutoNum type="arabicPeriod"/>
            </a:pPr>
            <a:r>
              <a:rPr lang="en-US" dirty="0" smtClean="0"/>
              <a:t>Inpainting Improvements</a:t>
            </a:r>
            <a:endParaRPr lang="en-US" dirty="0"/>
          </a:p>
        </p:txBody>
      </p:sp>
      <p:sp>
        <p:nvSpPr>
          <p:cNvPr id="4" name="Slide Number Placeholder 3"/>
          <p:cNvSpPr>
            <a:spLocks noGrp="1"/>
          </p:cNvSpPr>
          <p:nvPr>
            <p:ph type="sldNum" sz="quarter" idx="12"/>
          </p:nvPr>
        </p:nvSpPr>
        <p:spPr/>
        <p:txBody>
          <a:bodyPr/>
          <a:lstStyle/>
          <a:p>
            <a:fld id="{6F42FDE4-A7DD-41A7-A0A6-9B649FB43336}" type="slidenum">
              <a:rPr kumimoji="0" lang="en-US" smtClean="0"/>
              <a:pPr/>
              <a:t>53</a:t>
            </a:fld>
            <a:endParaRPr kumimoji="0" lang="en-US"/>
          </a:p>
        </p:txBody>
      </p:sp>
      <p:pic>
        <p:nvPicPr>
          <p:cNvPr id="7" name="DetectionBotto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219200"/>
            <a:ext cx="1715937" cy="1178325"/>
          </a:xfrm>
          <a:prstGeom prst="rect">
            <a:avLst/>
          </a:prstGeom>
        </p:spPr>
      </p:pic>
      <p:pic>
        <p:nvPicPr>
          <p:cNvPr id="10" name="SegmentationBottom"/>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199" y="2514598"/>
            <a:ext cx="1715937" cy="1197852"/>
          </a:xfrm>
          <a:prstGeom prst="rect">
            <a:avLst/>
          </a:prstGeom>
        </p:spPr>
      </p:pic>
      <p:pic>
        <p:nvPicPr>
          <p:cNvPr id="11" name="InpaintingBottom"/>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0" y="3809999"/>
            <a:ext cx="1715937" cy="148488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200" y="5346335"/>
            <a:ext cx="1715937" cy="1287696"/>
          </a:xfrm>
          <a:prstGeom prst="rect">
            <a:avLst/>
          </a:prstGeom>
        </p:spPr>
      </p:pic>
    </p:spTree>
    <p:extLst>
      <p:ext uri="{BB962C8B-B14F-4D97-AF65-F5344CB8AC3E}">
        <p14:creationId xmlns:p14="http://schemas.microsoft.com/office/powerpoint/2010/main" val="192561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withEffect">
                                  <p:stCondLst>
                                    <p:cond delay="0"/>
                                  </p:stCondLst>
                                  <p:childTnLst>
                                    <p:animClr clrSpc="rgb" dir="cw">
                                      <p:cBhvr override="childStyle">
                                        <p:cTn id="6" dur="500" fill="hold"/>
                                        <p:tgtEl>
                                          <p:spTgt spid="3">
                                            <p:txEl>
                                              <p:pRg st="0" end="0"/>
                                            </p:txEl>
                                          </p:spTgt>
                                        </p:tgtEl>
                                        <p:attrNameLst>
                                          <p:attrName>style.color</p:attrName>
                                        </p:attrNameLst>
                                      </p:cBhvr>
                                      <p:to>
                                        <a:schemeClr val="accent2"/>
                                      </p:to>
                                    </p:animClr>
                                    <p:animClr clrSpc="rgb" dir="cw">
                                      <p:cBhvr>
                                        <p:cTn id="7" dur="500" fill="hold"/>
                                        <p:tgtEl>
                                          <p:spTgt spid="3">
                                            <p:txEl>
                                              <p:pRg st="0" end="0"/>
                                            </p:txEl>
                                          </p:spTgt>
                                        </p:tgtEl>
                                        <p:attrNameLst>
                                          <p:attrName>fillcolor</p:attrName>
                                        </p:attrNameLst>
                                      </p:cBhvr>
                                      <p:to>
                                        <a:schemeClr val="accent2"/>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9" presetClass="emph" presetSubtype="0" fill="hold" grpId="0" nodeType="clickEffect">
                                  <p:stCondLst>
                                    <p:cond delay="0"/>
                                  </p:stCondLst>
                                  <p:childTnLst>
                                    <p:animClr clrSpc="rgb" dir="cw">
                                      <p:cBhvr override="childStyle">
                                        <p:cTn id="15" dur="500" fill="hold"/>
                                        <p:tgtEl>
                                          <p:spTgt spid="3">
                                            <p:txEl>
                                              <p:pRg st="3" end="3"/>
                                            </p:txEl>
                                          </p:spTgt>
                                        </p:tgtEl>
                                        <p:attrNameLst>
                                          <p:attrName>style.color</p:attrName>
                                        </p:attrNameLst>
                                      </p:cBhvr>
                                      <p:to>
                                        <a:schemeClr val="accent2"/>
                                      </p:to>
                                    </p:animClr>
                                    <p:animClr clrSpc="rgb" dir="cw">
                                      <p:cBhvr>
                                        <p:cTn id="16" dur="500" fill="hold"/>
                                        <p:tgtEl>
                                          <p:spTgt spid="3">
                                            <p:txEl>
                                              <p:pRg st="3" end="3"/>
                                            </p:txEl>
                                          </p:spTgt>
                                        </p:tgtEl>
                                        <p:attrNameLst>
                                          <p:attrName>fillcolor</p:attrName>
                                        </p:attrNameLst>
                                      </p:cBhvr>
                                      <p:to>
                                        <a:schemeClr val="accent2"/>
                                      </p:to>
                                    </p:animClr>
                                    <p:set>
                                      <p:cBhvr>
                                        <p:cTn id="17" dur="500" fill="hold"/>
                                        <p:tgtEl>
                                          <p:spTgt spid="3">
                                            <p:txEl>
                                              <p:pRg st="3" end="3"/>
                                            </p:txEl>
                                          </p:spTgt>
                                        </p:tgtEl>
                                        <p:attrNameLst>
                                          <p:attrName>fill.type</p:attrName>
                                        </p:attrNameLst>
                                      </p:cBhvr>
                                      <p:to>
                                        <p:strVal val="solid"/>
                                      </p:to>
                                    </p:set>
                                    <p:set>
                                      <p:cBhvr>
                                        <p:cTn id="18" dur="500" fill="hold"/>
                                        <p:tgtEl>
                                          <p:spTgt spid="3">
                                            <p:txEl>
                                              <p:pRg st="3" end="3"/>
                                            </p:txEl>
                                          </p:spTgt>
                                        </p:tgtEl>
                                        <p:attrNameLst>
                                          <p:attrName>fill.on</p:attrName>
                                        </p:attrNameLst>
                                      </p:cBhvr>
                                      <p:to>
                                        <p:strVal val="tru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9" presetClass="emph" presetSubtype="0" fill="hold" grpId="1" nodeType="withEffect">
                                  <p:stCondLst>
                                    <p:cond delay="0"/>
                                  </p:stCondLst>
                                  <p:childTnLst>
                                    <p:animClr clrSpc="rgb" dir="cw">
                                      <p:cBhvr override="childStyle">
                                        <p:cTn id="22" dur="500" fill="hold"/>
                                        <p:tgtEl>
                                          <p:spTgt spid="3">
                                            <p:txEl>
                                              <p:pRg st="0" end="0"/>
                                            </p:txEl>
                                          </p:spTgt>
                                        </p:tgtEl>
                                        <p:attrNameLst>
                                          <p:attrName>style.color</p:attrName>
                                        </p:attrNameLst>
                                      </p:cBhvr>
                                      <p:to>
                                        <a:schemeClr val="tx1"/>
                                      </p:to>
                                    </p:animClr>
                                    <p:animClr clrSpc="rgb" dir="cw">
                                      <p:cBhvr>
                                        <p:cTn id="23" dur="500" fill="hold"/>
                                        <p:tgtEl>
                                          <p:spTgt spid="3">
                                            <p:txEl>
                                              <p:pRg st="0" end="0"/>
                                            </p:txEl>
                                          </p:spTgt>
                                        </p:tgtEl>
                                        <p:attrNameLst>
                                          <p:attrName>fillcolor</p:attrName>
                                        </p:attrNameLst>
                                      </p:cBhvr>
                                      <p:to>
                                        <a:schemeClr val="tx1"/>
                                      </p:to>
                                    </p:animClr>
                                    <p:set>
                                      <p:cBhvr>
                                        <p:cTn id="24" dur="500" fill="hold"/>
                                        <p:tgtEl>
                                          <p:spTgt spid="3">
                                            <p:txEl>
                                              <p:pRg st="0" end="0"/>
                                            </p:txEl>
                                          </p:spTgt>
                                        </p:tgtEl>
                                        <p:attrNameLst>
                                          <p:attrName>fill.type</p:attrName>
                                        </p:attrNameLst>
                                      </p:cBhvr>
                                      <p:to>
                                        <p:strVal val="solid"/>
                                      </p:to>
                                    </p:set>
                                    <p:set>
                                      <p:cBhvr>
                                        <p:cTn id="25" dur="500" fill="hold"/>
                                        <p:tgtEl>
                                          <p:spTgt spid="3">
                                            <p:txEl>
                                              <p:pRg st="0" end="0"/>
                                            </p:txEl>
                                          </p:spTgt>
                                        </p:tgtEl>
                                        <p:attrNameLst>
                                          <p:attrName>fill.on</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9" presetClass="emph" presetSubtype="0" fill="hold" grpId="0" nodeType="clickEffect">
                                  <p:stCondLst>
                                    <p:cond delay="0"/>
                                  </p:stCondLst>
                                  <p:childTnLst>
                                    <p:animClr clrSpc="rgb" dir="cw">
                                      <p:cBhvr override="childStyle">
                                        <p:cTn id="29" dur="500" fill="hold"/>
                                        <p:tgtEl>
                                          <p:spTgt spid="3">
                                            <p:txEl>
                                              <p:pRg st="6" end="6"/>
                                            </p:txEl>
                                          </p:spTgt>
                                        </p:tgtEl>
                                        <p:attrNameLst>
                                          <p:attrName>style.color</p:attrName>
                                        </p:attrNameLst>
                                      </p:cBhvr>
                                      <p:to>
                                        <a:schemeClr val="accent2"/>
                                      </p:to>
                                    </p:animClr>
                                    <p:animClr clrSpc="rgb" dir="cw">
                                      <p:cBhvr>
                                        <p:cTn id="30" dur="500" fill="hold"/>
                                        <p:tgtEl>
                                          <p:spTgt spid="3">
                                            <p:txEl>
                                              <p:pRg st="6" end="6"/>
                                            </p:txEl>
                                          </p:spTgt>
                                        </p:tgtEl>
                                        <p:attrNameLst>
                                          <p:attrName>fillcolor</p:attrName>
                                        </p:attrNameLst>
                                      </p:cBhvr>
                                      <p:to>
                                        <a:schemeClr val="accent2"/>
                                      </p:to>
                                    </p:animClr>
                                    <p:set>
                                      <p:cBhvr>
                                        <p:cTn id="31" dur="500" fill="hold"/>
                                        <p:tgtEl>
                                          <p:spTgt spid="3">
                                            <p:txEl>
                                              <p:pRg st="6" end="6"/>
                                            </p:txEl>
                                          </p:spTgt>
                                        </p:tgtEl>
                                        <p:attrNameLst>
                                          <p:attrName>fill.type</p:attrName>
                                        </p:attrNameLst>
                                      </p:cBhvr>
                                      <p:to>
                                        <p:strVal val="solid"/>
                                      </p:to>
                                    </p:set>
                                    <p:set>
                                      <p:cBhvr>
                                        <p:cTn id="32" dur="500" fill="hold"/>
                                        <p:tgtEl>
                                          <p:spTgt spid="3">
                                            <p:txEl>
                                              <p:pRg st="6" end="6"/>
                                            </p:txEl>
                                          </p:spTgt>
                                        </p:tgtEl>
                                        <p:attrNameLst>
                                          <p:attrName>fill.on</p:attrName>
                                        </p:attrNameLst>
                                      </p:cBhvr>
                                      <p:to>
                                        <p:strVal val="tru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9" presetClass="emph" presetSubtype="0" fill="hold" grpId="1" nodeType="withEffect">
                                  <p:stCondLst>
                                    <p:cond delay="0"/>
                                  </p:stCondLst>
                                  <p:childTnLst>
                                    <p:animClr clrSpc="rgb" dir="cw">
                                      <p:cBhvr override="childStyle">
                                        <p:cTn id="36" dur="500" fill="hold"/>
                                        <p:tgtEl>
                                          <p:spTgt spid="3">
                                            <p:txEl>
                                              <p:pRg st="3" end="3"/>
                                            </p:txEl>
                                          </p:spTgt>
                                        </p:tgtEl>
                                        <p:attrNameLst>
                                          <p:attrName>style.color</p:attrName>
                                        </p:attrNameLst>
                                      </p:cBhvr>
                                      <p:to>
                                        <a:schemeClr val="tx1"/>
                                      </p:to>
                                    </p:animClr>
                                    <p:animClr clrSpc="rgb" dir="cw">
                                      <p:cBhvr>
                                        <p:cTn id="37" dur="500" fill="hold"/>
                                        <p:tgtEl>
                                          <p:spTgt spid="3">
                                            <p:txEl>
                                              <p:pRg st="3" end="3"/>
                                            </p:txEl>
                                          </p:spTgt>
                                        </p:tgtEl>
                                        <p:attrNameLst>
                                          <p:attrName>fillcolor</p:attrName>
                                        </p:attrNameLst>
                                      </p:cBhvr>
                                      <p:to>
                                        <a:schemeClr val="tx1"/>
                                      </p:to>
                                    </p:animClr>
                                    <p:set>
                                      <p:cBhvr>
                                        <p:cTn id="38" dur="500" fill="hold"/>
                                        <p:tgtEl>
                                          <p:spTgt spid="3">
                                            <p:txEl>
                                              <p:pRg st="3" end="3"/>
                                            </p:txEl>
                                          </p:spTgt>
                                        </p:tgtEl>
                                        <p:attrNameLst>
                                          <p:attrName>fill.type</p:attrName>
                                        </p:attrNameLst>
                                      </p:cBhvr>
                                      <p:to>
                                        <p:strVal val="solid"/>
                                      </p:to>
                                    </p:set>
                                    <p:set>
                                      <p:cBhvr>
                                        <p:cTn id="39" dur="500" fill="hold"/>
                                        <p:tgtEl>
                                          <p:spTgt spid="3">
                                            <p:txEl>
                                              <p:pRg st="3" end="3"/>
                                            </p:txEl>
                                          </p:spTgt>
                                        </p:tgtEl>
                                        <p:attrNameLst>
                                          <p:attrName>fill.on</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19" presetClass="emph" presetSubtype="0" fill="hold" grpId="0" nodeType="clickEffect">
                                  <p:stCondLst>
                                    <p:cond delay="0"/>
                                  </p:stCondLst>
                                  <p:childTnLst>
                                    <p:animClr clrSpc="rgb" dir="cw">
                                      <p:cBhvr override="childStyle">
                                        <p:cTn id="43" dur="500" fill="hold"/>
                                        <p:tgtEl>
                                          <p:spTgt spid="3">
                                            <p:txEl>
                                              <p:pRg st="9" end="9"/>
                                            </p:txEl>
                                          </p:spTgt>
                                        </p:tgtEl>
                                        <p:attrNameLst>
                                          <p:attrName>style.color</p:attrName>
                                        </p:attrNameLst>
                                      </p:cBhvr>
                                      <p:to>
                                        <a:schemeClr val="accent2"/>
                                      </p:to>
                                    </p:animClr>
                                    <p:animClr clrSpc="rgb" dir="cw">
                                      <p:cBhvr>
                                        <p:cTn id="44" dur="500" fill="hold"/>
                                        <p:tgtEl>
                                          <p:spTgt spid="3">
                                            <p:txEl>
                                              <p:pRg st="9" end="9"/>
                                            </p:txEl>
                                          </p:spTgt>
                                        </p:tgtEl>
                                        <p:attrNameLst>
                                          <p:attrName>fillcolor</p:attrName>
                                        </p:attrNameLst>
                                      </p:cBhvr>
                                      <p:to>
                                        <a:schemeClr val="accent2"/>
                                      </p:to>
                                    </p:animClr>
                                    <p:set>
                                      <p:cBhvr>
                                        <p:cTn id="45" dur="500" fill="hold"/>
                                        <p:tgtEl>
                                          <p:spTgt spid="3">
                                            <p:txEl>
                                              <p:pRg st="9" end="9"/>
                                            </p:txEl>
                                          </p:spTgt>
                                        </p:tgtEl>
                                        <p:attrNameLst>
                                          <p:attrName>fill.type</p:attrName>
                                        </p:attrNameLst>
                                      </p:cBhvr>
                                      <p:to>
                                        <p:strVal val="solid"/>
                                      </p:to>
                                    </p:set>
                                    <p:set>
                                      <p:cBhvr>
                                        <p:cTn id="46" dur="500" fill="hold"/>
                                        <p:tgtEl>
                                          <p:spTgt spid="3">
                                            <p:txEl>
                                              <p:pRg st="9" end="9"/>
                                            </p:txEl>
                                          </p:spTgt>
                                        </p:tgtEl>
                                        <p:attrNameLst>
                                          <p:attrName>fill.on</p:attrName>
                                        </p:attrNameLst>
                                      </p:cBhvr>
                                      <p:to>
                                        <p:strVal val="true"/>
                                      </p:to>
                                    </p:set>
                                  </p:childTnLst>
                                </p:cTn>
                              </p:par>
                              <p:par>
                                <p:cTn id="47" presetID="19" presetClass="emph" presetSubtype="0" fill="hold" grpId="1" nodeType="withEffect">
                                  <p:stCondLst>
                                    <p:cond delay="0"/>
                                  </p:stCondLst>
                                  <p:childTnLst>
                                    <p:animClr clrSpc="rgb" dir="cw">
                                      <p:cBhvr override="childStyle">
                                        <p:cTn id="48" dur="500" fill="hold"/>
                                        <p:tgtEl>
                                          <p:spTgt spid="3">
                                            <p:txEl>
                                              <p:pRg st="6" end="6"/>
                                            </p:txEl>
                                          </p:spTgt>
                                        </p:tgtEl>
                                        <p:attrNameLst>
                                          <p:attrName>style.color</p:attrName>
                                        </p:attrNameLst>
                                      </p:cBhvr>
                                      <p:to>
                                        <a:schemeClr val="tx1"/>
                                      </p:to>
                                    </p:animClr>
                                    <p:animClr clrSpc="rgb" dir="cw">
                                      <p:cBhvr>
                                        <p:cTn id="49" dur="500" fill="hold"/>
                                        <p:tgtEl>
                                          <p:spTgt spid="3">
                                            <p:txEl>
                                              <p:pRg st="6" end="6"/>
                                            </p:txEl>
                                          </p:spTgt>
                                        </p:tgtEl>
                                        <p:attrNameLst>
                                          <p:attrName>fillcolor</p:attrName>
                                        </p:attrNameLst>
                                      </p:cBhvr>
                                      <p:to>
                                        <a:schemeClr val="tx1"/>
                                      </p:to>
                                    </p:animClr>
                                    <p:set>
                                      <p:cBhvr>
                                        <p:cTn id="50" dur="500" fill="hold"/>
                                        <p:tgtEl>
                                          <p:spTgt spid="3">
                                            <p:txEl>
                                              <p:pRg st="6" end="6"/>
                                            </p:txEl>
                                          </p:spTgt>
                                        </p:tgtEl>
                                        <p:attrNameLst>
                                          <p:attrName>fill.type</p:attrName>
                                        </p:attrNameLst>
                                      </p:cBhvr>
                                      <p:to>
                                        <p:strVal val="solid"/>
                                      </p:to>
                                    </p:set>
                                    <p:set>
                                      <p:cBhvr>
                                        <p:cTn id="51" dur="500" fill="hold"/>
                                        <p:tgtEl>
                                          <p:spTgt spid="3">
                                            <p:txEl>
                                              <p:pRg st="6" end="6"/>
                                            </p:txEl>
                                          </p:spTgt>
                                        </p:tgtEl>
                                        <p:attrNameLst>
                                          <p:attrName>fill.on</p:attrName>
                                        </p:attrNameLst>
                                      </p:cBhvr>
                                      <p:to>
                                        <p:strVal val="true"/>
                                      </p:to>
                                    </p:set>
                                  </p:childTnLst>
                                </p:cTn>
                              </p:par>
                              <p:par>
                                <p:cTn id="52" presetID="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normAutofit fontScale="90000"/>
          </a:bodyPr>
          <a:lstStyle/>
          <a:p>
            <a:pPr algn="ctr"/>
            <a:r>
              <a:rPr lang="en-US" dirty="0" smtClean="0"/>
              <a:t>Contribution #2: LiDAR Object Segmentation</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146301"/>
            <a:ext cx="4189112" cy="293528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2133600"/>
            <a:ext cx="4207236" cy="2947989"/>
          </a:xfrm>
          <a:prstGeom prst="rect">
            <a:avLst/>
          </a:prstGeom>
        </p:spPr>
      </p:pic>
      <p:sp>
        <p:nvSpPr>
          <p:cNvPr id="3" name="Slide Number Placeholder 2"/>
          <p:cNvSpPr>
            <a:spLocks noGrp="1"/>
          </p:cNvSpPr>
          <p:nvPr>
            <p:ph type="sldNum" sz="quarter" idx="12"/>
          </p:nvPr>
        </p:nvSpPr>
        <p:spPr/>
        <p:txBody>
          <a:bodyPr/>
          <a:lstStyle/>
          <a:p>
            <a:fld id="{6F42FDE4-A7DD-41A7-A0A6-9B649FB43336}" type="slidenum">
              <a:rPr kumimoji="0" lang="en-US" smtClean="0"/>
              <a:pPr/>
              <a:t>6</a:t>
            </a:fld>
            <a:endParaRPr kumimoji="0" lang="en-US"/>
          </a:p>
        </p:txBody>
      </p:sp>
      <p:sp>
        <p:nvSpPr>
          <p:cNvPr id="4" name="TextBox 3"/>
          <p:cNvSpPr txBox="1"/>
          <p:nvPr/>
        </p:nvSpPr>
        <p:spPr>
          <a:xfrm>
            <a:off x="543261" y="1066800"/>
            <a:ext cx="7885355" cy="1200329"/>
          </a:xfrm>
          <a:prstGeom prst="rect">
            <a:avLst/>
          </a:prstGeom>
          <a:noFill/>
        </p:spPr>
        <p:txBody>
          <a:bodyPr wrap="square" rtlCol="0">
            <a:spAutoFit/>
          </a:bodyPr>
          <a:lstStyle/>
          <a:p>
            <a:r>
              <a:rPr lang="en-US" dirty="0"/>
              <a:t>Under review D. L. </a:t>
            </a:r>
            <a:r>
              <a:rPr lang="en-US" dirty="0" err="1"/>
              <a:t>Doria</a:t>
            </a:r>
            <a:r>
              <a:rPr lang="en-US" dirty="0"/>
              <a:t> and R. J. </a:t>
            </a:r>
            <a:r>
              <a:rPr lang="en-US" dirty="0" err="1"/>
              <a:t>Radke</a:t>
            </a:r>
            <a:r>
              <a:rPr lang="en-US" dirty="0"/>
              <a:t>. LiDAR Data Manipulation: Object Segmentation and Hole Filling. Computer Vision and Image Understanding (CVIU)</a:t>
            </a:r>
          </a:p>
          <a:p>
            <a:endParaRPr lang="en-US" dirty="0"/>
          </a:p>
        </p:txBody>
      </p:sp>
    </p:spTree>
    <p:extLst>
      <p:ext uri="{BB962C8B-B14F-4D97-AF65-F5344CB8AC3E}">
        <p14:creationId xmlns:p14="http://schemas.microsoft.com/office/powerpoint/2010/main" val="502763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normAutofit fontScale="90000"/>
          </a:bodyPr>
          <a:lstStyle/>
          <a:p>
            <a:pPr algn="ctr"/>
            <a:r>
              <a:rPr lang="en-US" dirty="0" smtClean="0"/>
              <a:t>Graph-cut Based Image Segmentation</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559" y="1371600"/>
            <a:ext cx="1700375" cy="254791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559" y="4114800"/>
            <a:ext cx="1700375" cy="2209800"/>
          </a:xfrm>
          <a:prstGeom prst="rect">
            <a:avLst/>
          </a:prstGeom>
        </p:spPr>
      </p:pic>
      <p:sp>
        <p:nvSpPr>
          <p:cNvPr id="8" name="Right Arrow 7"/>
          <p:cNvSpPr/>
          <p:nvPr/>
        </p:nvSpPr>
        <p:spPr bwMode="auto">
          <a:xfrm>
            <a:off x="3276600" y="2286000"/>
            <a:ext cx="1447800" cy="381000"/>
          </a:xfrm>
          <a:prstGeom prst="rightArrow">
            <a:avLst/>
          </a:prstGeom>
          <a:solidFill>
            <a:schemeClr val="accent1"/>
          </a:solidFill>
          <a:ln>
            <a:noFill/>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800" b="1" i="0" u="none" strike="noStrike" cap="none" normalizeH="0" baseline="0" smtClean="0">
              <a:ln>
                <a:noFill/>
              </a:ln>
              <a:solidFill>
                <a:srgbClr val="990000"/>
              </a:solidFill>
              <a:effectLst/>
              <a:latin typeface="Tahoma" pitchFamily="34" charset="0"/>
            </a:endParaRPr>
          </a:p>
        </p:txBody>
      </p:sp>
      <p:sp>
        <p:nvSpPr>
          <p:cNvPr id="10" name="Right Arrow 9"/>
          <p:cNvSpPr/>
          <p:nvPr/>
        </p:nvSpPr>
        <p:spPr bwMode="auto">
          <a:xfrm flipH="1">
            <a:off x="3276599" y="4902384"/>
            <a:ext cx="1523999" cy="381000"/>
          </a:xfrm>
          <a:prstGeom prst="rightArrow">
            <a:avLst/>
          </a:prstGeom>
          <a:solidFill>
            <a:schemeClr val="accent1"/>
          </a:solidFill>
          <a:ln>
            <a:noFill/>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800" b="1" i="0" u="none" strike="noStrike" cap="none" normalizeH="0" baseline="0" smtClean="0">
              <a:ln>
                <a:noFill/>
              </a:ln>
              <a:solidFill>
                <a:srgbClr val="990000"/>
              </a:solidFill>
              <a:effectLst/>
              <a:latin typeface="Tahoma" pitchFamily="34" charset="0"/>
            </a:endParaRPr>
          </a:p>
        </p:txBody>
      </p:sp>
      <p:sp>
        <p:nvSpPr>
          <p:cNvPr id="3" name="Slide Number Placeholder 2"/>
          <p:cNvSpPr>
            <a:spLocks noGrp="1"/>
          </p:cNvSpPr>
          <p:nvPr>
            <p:ph type="sldNum" sz="quarter" idx="12"/>
          </p:nvPr>
        </p:nvSpPr>
        <p:spPr/>
        <p:txBody>
          <a:bodyPr/>
          <a:lstStyle/>
          <a:p>
            <a:fld id="{6F42FDE4-A7DD-41A7-A0A6-9B649FB43336}" type="slidenum">
              <a:rPr kumimoji="0" lang="en-US" smtClean="0"/>
              <a:pPr/>
              <a:t>7</a:t>
            </a:fld>
            <a:endParaRPr kumimoji="0" lang="en-US"/>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5131" y="2079099"/>
            <a:ext cx="2884173" cy="3273926"/>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4918452" y="3211796"/>
                <a:ext cx="1063699" cy="10085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i="1" smtClean="0">
                              <a:latin typeface="Cambria Math"/>
                            </a:rPr>
                          </m:ctrlPr>
                        </m:naryPr>
                        <m:sub/>
                        <m:sup/>
                        <m:e/>
                      </m:nary>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4918452" y="3211796"/>
                <a:ext cx="1063699" cy="1008531"/>
              </a:xfrm>
              <a:prstGeom prst="rect">
                <a:avLst/>
              </a:prstGeom>
              <a:blipFill rotWithShape="1">
                <a:blip r:embed="rId6"/>
                <a:stretch>
                  <a:fillRect/>
                </a:stretch>
              </a:blipFill>
            </p:spPr>
            <p:txBody>
              <a:bodyPr/>
              <a:lstStyle/>
              <a:p>
                <a:r>
                  <a:rPr lang="en-US">
                    <a:noFill/>
                  </a:rPr>
                  <a:t> </a:t>
                </a:r>
              </a:p>
            </p:txBody>
          </p:sp>
        </mc:Fallback>
      </mc:AlternateContent>
      <p:sp>
        <p:nvSpPr>
          <p:cNvPr id="13" name="Freeform 12"/>
          <p:cNvSpPr/>
          <p:nvPr/>
        </p:nvSpPr>
        <p:spPr>
          <a:xfrm>
            <a:off x="5539232" y="3494914"/>
            <a:ext cx="3100072" cy="479840"/>
          </a:xfrm>
          <a:custGeom>
            <a:avLst/>
            <a:gdLst>
              <a:gd name="connsiteX0" fmla="*/ 0 w 2345635"/>
              <a:gd name="connsiteY0" fmla="*/ 74457 h 363066"/>
              <a:gd name="connsiteX1" fmla="*/ 340770 w 2345635"/>
              <a:gd name="connsiteY1" fmla="*/ 23341 h 363066"/>
              <a:gd name="connsiteX2" fmla="*/ 567950 w 2345635"/>
              <a:gd name="connsiteY2" fmla="*/ 623 h 363066"/>
              <a:gd name="connsiteX3" fmla="*/ 800810 w 2345635"/>
              <a:gd name="connsiteY3" fmla="*/ 46059 h 363066"/>
              <a:gd name="connsiteX4" fmla="*/ 982554 w 2345635"/>
              <a:gd name="connsiteY4" fmla="*/ 210765 h 363066"/>
              <a:gd name="connsiteX5" fmla="*/ 1169977 w 2345635"/>
              <a:gd name="connsiteY5" fmla="*/ 307316 h 363066"/>
              <a:gd name="connsiteX6" fmla="*/ 1505068 w 2345635"/>
              <a:gd name="connsiteY6" fmla="*/ 347073 h 363066"/>
              <a:gd name="connsiteX7" fmla="*/ 1931031 w 2345635"/>
              <a:gd name="connsiteY7" fmla="*/ 358432 h 363066"/>
              <a:gd name="connsiteX8" fmla="*/ 2146852 w 2345635"/>
              <a:gd name="connsiteY8" fmla="*/ 273239 h 363066"/>
              <a:gd name="connsiteX9" fmla="*/ 2345635 w 2345635"/>
              <a:gd name="connsiteY9" fmla="*/ 63098 h 36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5635" h="363066">
                <a:moveTo>
                  <a:pt x="0" y="74457"/>
                </a:moveTo>
                <a:lnTo>
                  <a:pt x="340770" y="23341"/>
                </a:lnTo>
                <a:cubicBezTo>
                  <a:pt x="435428" y="11035"/>
                  <a:pt x="491277" y="-3163"/>
                  <a:pt x="567950" y="623"/>
                </a:cubicBezTo>
                <a:cubicBezTo>
                  <a:pt x="644623" y="4409"/>
                  <a:pt x="731709" y="11035"/>
                  <a:pt x="800810" y="46059"/>
                </a:cubicBezTo>
                <a:cubicBezTo>
                  <a:pt x="869911" y="81083"/>
                  <a:pt x="921026" y="167222"/>
                  <a:pt x="982554" y="210765"/>
                </a:cubicBezTo>
                <a:cubicBezTo>
                  <a:pt x="1044082" y="254308"/>
                  <a:pt x="1082891" y="284598"/>
                  <a:pt x="1169977" y="307316"/>
                </a:cubicBezTo>
                <a:cubicBezTo>
                  <a:pt x="1257063" y="330034"/>
                  <a:pt x="1378226" y="338554"/>
                  <a:pt x="1505068" y="347073"/>
                </a:cubicBezTo>
                <a:cubicBezTo>
                  <a:pt x="1631910" y="355592"/>
                  <a:pt x="1824067" y="370738"/>
                  <a:pt x="1931031" y="358432"/>
                </a:cubicBezTo>
                <a:cubicBezTo>
                  <a:pt x="2037995" y="346126"/>
                  <a:pt x="2077751" y="322461"/>
                  <a:pt x="2146852" y="273239"/>
                </a:cubicBezTo>
                <a:cubicBezTo>
                  <a:pt x="2215953" y="224017"/>
                  <a:pt x="2280794" y="143557"/>
                  <a:pt x="2345635" y="63098"/>
                </a:cubicBezTo>
              </a:path>
            </a:pathLst>
          </a:custGeom>
          <a:noFill/>
          <a:ln>
            <a:solidFill>
              <a:schemeClr val="accent4"/>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5870586" y="3211796"/>
            <a:ext cx="397565" cy="504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268151" y="3716062"/>
            <a:ext cx="8746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142794" y="3716062"/>
            <a:ext cx="380527" cy="4617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977681" y="3716061"/>
            <a:ext cx="397566" cy="4617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6131843" y="2672773"/>
            <a:ext cx="136308" cy="1043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6410138" y="2672773"/>
            <a:ext cx="295335" cy="1505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870586" y="3211796"/>
            <a:ext cx="584988" cy="1539675"/>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50909" y="3211796"/>
            <a:ext cx="391885" cy="1539675"/>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142794" y="3716061"/>
            <a:ext cx="249899" cy="103541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977681" y="3716061"/>
            <a:ext cx="198783" cy="103541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580116" y="3211796"/>
            <a:ext cx="329411" cy="1539675"/>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226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1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500"/>
                                        <p:tgtEl>
                                          <p:spTgt spid="13"/>
                                        </p:tgtEl>
                                      </p:cBhvr>
                                    </p:animEffect>
                                  </p:childTnLst>
                                </p:cTn>
                              </p:par>
                              <p:par>
                                <p:cTn id="8" presetID="1" presetClass="entr" presetSubtype="0" fill="hold" grpId="0" nodeType="withEffect">
                                  <p:stCondLst>
                                    <p:cond delay="100"/>
                                  </p:stCondLst>
                                  <p:childTnLst>
                                    <p:set>
                                      <p:cBhvr>
                                        <p:cTn id="9" dur="1" fill="hold">
                                          <p:stCondLst>
                                            <p:cond delay="0"/>
                                          </p:stCondLst>
                                        </p:cTn>
                                        <p:tgtEl>
                                          <p:spTgt spid="12"/>
                                        </p:tgtEl>
                                        <p:attrNameLst>
                                          <p:attrName>style.visibility</p:attrName>
                                        </p:attrNameLst>
                                      </p:cBhvr>
                                      <p:to>
                                        <p:strVal val="visible"/>
                                      </p:to>
                                    </p:set>
                                  </p:childTnLst>
                                </p:cTn>
                              </p:par>
                              <p:par>
                                <p:cTn id="10" presetID="10" presetClass="exit" presetSubtype="0" fill="hold" nodeType="withEffect">
                                  <p:stCondLst>
                                    <p:cond delay="30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par>
                                <p:cTn id="13" presetID="10" presetClass="exit" presetSubtype="0" fill="hold" nodeType="withEffect">
                                  <p:stCondLst>
                                    <p:cond delay="700"/>
                                  </p:stCondLst>
                                  <p:childTnLst>
                                    <p:animEffect transition="out" filter="fade">
                                      <p:cBhvr>
                                        <p:cTn id="14" dur="600"/>
                                        <p:tgtEl>
                                          <p:spTgt spid="14"/>
                                        </p:tgtEl>
                                      </p:cBhvr>
                                    </p:animEffect>
                                    <p:set>
                                      <p:cBhvr>
                                        <p:cTn id="15" dur="1" fill="hold">
                                          <p:stCondLst>
                                            <p:cond delay="599"/>
                                          </p:stCondLst>
                                        </p:cTn>
                                        <p:tgtEl>
                                          <p:spTgt spid="14"/>
                                        </p:tgtEl>
                                        <p:attrNameLst>
                                          <p:attrName>style.visibility</p:attrName>
                                        </p:attrNameLst>
                                      </p:cBhvr>
                                      <p:to>
                                        <p:strVal val="hidden"/>
                                      </p:to>
                                    </p:set>
                                  </p:childTnLst>
                                </p:cTn>
                              </p:par>
                              <p:par>
                                <p:cTn id="16" presetID="10" presetClass="exit" presetSubtype="0" fill="hold" nodeType="withEffect">
                                  <p:stCondLst>
                                    <p:cond delay="100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10" presetClass="exit" presetSubtype="0" fill="hold" nodeType="withEffect">
                                  <p:stCondLst>
                                    <p:cond delay="150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par>
                                <p:cTn id="22" presetID="10" presetClass="exit" presetSubtype="0" fill="hold" nodeType="withEffect">
                                  <p:stCondLst>
                                    <p:cond delay="200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nodeType="withEffect">
                                  <p:stCondLst>
                                    <p:cond delay="260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10" presetClass="exit" presetSubtype="0" fill="hold" nodeType="withEffect">
                                  <p:stCondLst>
                                    <p:cond delay="3100"/>
                                  </p:stCondLst>
                                  <p:childTnLst>
                                    <p:animEffect transition="out" filter="fade">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par>
                                <p:cTn id="31" presetID="10" presetClass="exit" presetSubtype="0" fill="hold" nodeType="withEffect">
                                  <p:stCondLst>
                                    <p:cond delay="3500"/>
                                  </p:stCondLst>
                                  <p:childTnLst>
                                    <p:animEffect transition="out" filter="fade">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par>
                                <p:cTn id="34" presetID="10" presetClass="exit" presetSubtype="0" fill="hold" nodeType="withEffect">
                                  <p:stCondLst>
                                    <p:cond delay="400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cTn>
                              </p:par>
                              <p:par>
                                <p:cTn id="37" presetID="10" presetClass="exit" presetSubtype="0" fill="hold" nodeType="withEffect">
                                  <p:stCondLst>
                                    <p:cond delay="4500"/>
                                  </p:stCondLst>
                                  <p:childTnLst>
                                    <p:animEffect transition="out" filter="fade">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par>
                                <p:cTn id="40" presetID="10" presetClass="exit" presetSubtype="0" fill="hold" nodeType="withEffect">
                                  <p:stCondLst>
                                    <p:cond delay="4800"/>
                                  </p:stCondLst>
                                  <p:childTnLst>
                                    <p:animEffect transition="out" filter="fade">
                                      <p:cBhvr>
                                        <p:cTn id="41" dur="600"/>
                                        <p:tgtEl>
                                          <p:spTgt spid="17"/>
                                        </p:tgtEl>
                                      </p:cBhvr>
                                    </p:animEffect>
                                    <p:set>
                                      <p:cBhvr>
                                        <p:cTn id="42" dur="1" fill="hold">
                                          <p:stCondLst>
                                            <p:cond delay="5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normAutofit fontScale="90000"/>
          </a:bodyPr>
          <a:lstStyle/>
          <a:p>
            <a:pPr algn="ctr"/>
            <a:r>
              <a:rPr lang="en-US" dirty="0" smtClean="0"/>
              <a:t>Edge Weights</a:t>
            </a:r>
            <a:endParaRPr lang="en-US" dirty="0"/>
          </a:p>
        </p:txBody>
      </p:sp>
      <p:sp>
        <p:nvSpPr>
          <p:cNvPr id="3" name="Content Placeholder 2"/>
          <p:cNvSpPr>
            <a:spLocks noGrp="1"/>
          </p:cNvSpPr>
          <p:nvPr>
            <p:ph idx="1"/>
          </p:nvPr>
        </p:nvSpPr>
        <p:spPr>
          <a:xfrm>
            <a:off x="381000" y="1295400"/>
            <a:ext cx="8458200" cy="4953000"/>
          </a:xfrm>
        </p:spPr>
        <p:txBody>
          <a:bodyPr>
            <a:normAutofit/>
          </a:bodyPr>
          <a:lstStyle/>
          <a:p>
            <a:r>
              <a:rPr lang="en-US" dirty="0" smtClean="0"/>
              <a:t>Inter-node weights: difference between pixel values</a:t>
            </a:r>
          </a:p>
          <a:p>
            <a:endParaRPr lang="en-US" dirty="0"/>
          </a:p>
          <a:p>
            <a:endParaRPr lang="en-US" dirty="0" smtClean="0"/>
          </a:p>
          <a:p>
            <a:endParaRPr lang="en-US" dirty="0"/>
          </a:p>
          <a:p>
            <a:endParaRPr lang="en-US" dirty="0" smtClean="0"/>
          </a:p>
          <a:p>
            <a:endParaRPr lang="en-US" dirty="0" smtClean="0"/>
          </a:p>
          <a:p>
            <a:r>
              <a:rPr lang="en-US" dirty="0" smtClean="0"/>
              <a:t>Node-Terminal weights: priori probability</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2937281"/>
            <a:ext cx="1780036" cy="40843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2800" y="4977382"/>
            <a:ext cx="2414020" cy="89001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1600" y="2362200"/>
            <a:ext cx="6705614" cy="457200"/>
          </a:xfrm>
          <a:prstGeom prst="rect">
            <a:avLst/>
          </a:prstGeom>
        </p:spPr>
      </p:pic>
      <p:sp>
        <p:nvSpPr>
          <p:cNvPr id="7" name="Slide Number Placeholder 6"/>
          <p:cNvSpPr>
            <a:spLocks noGrp="1"/>
          </p:cNvSpPr>
          <p:nvPr>
            <p:ph type="sldNum" sz="quarter" idx="12"/>
          </p:nvPr>
        </p:nvSpPr>
        <p:spPr/>
        <p:txBody>
          <a:bodyPr/>
          <a:lstStyle/>
          <a:p>
            <a:fld id="{6F42FDE4-A7DD-41A7-A0A6-9B649FB43336}" type="slidenum">
              <a:rPr kumimoji="0" lang="en-US" smtClean="0"/>
              <a:pPr/>
              <a:t>8</a:t>
            </a:fld>
            <a:endParaRPr kumimoji="0" lang="en-US"/>
          </a:p>
        </p:txBody>
      </p:sp>
    </p:spTree>
    <p:extLst>
      <p:ext uri="{BB962C8B-B14F-4D97-AF65-F5344CB8AC3E}">
        <p14:creationId xmlns:p14="http://schemas.microsoft.com/office/powerpoint/2010/main" val="714663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normAutofit fontScale="90000"/>
          </a:bodyPr>
          <a:lstStyle/>
          <a:p>
            <a:pPr algn="ctr"/>
            <a:r>
              <a:rPr lang="en-US" dirty="0" smtClean="0"/>
              <a:t>Scribbling</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7388" y="1066799"/>
            <a:ext cx="4047829" cy="2812301"/>
          </a:xfrm>
          <a:prstGeom prst="rect">
            <a:avLst/>
          </a:prstGeom>
        </p:spPr>
      </p:pic>
      <p:sp>
        <p:nvSpPr>
          <p:cNvPr id="7" name="TextBox 6"/>
          <p:cNvSpPr txBox="1"/>
          <p:nvPr/>
        </p:nvSpPr>
        <p:spPr>
          <a:xfrm>
            <a:off x="4987510" y="6113564"/>
            <a:ext cx="1348831" cy="369332"/>
          </a:xfrm>
          <a:prstGeom prst="rect">
            <a:avLst/>
          </a:prstGeom>
          <a:noFill/>
        </p:spPr>
        <p:txBody>
          <a:bodyPr wrap="none" rtlCol="0">
            <a:spAutoFit/>
          </a:bodyPr>
          <a:lstStyle/>
          <a:p>
            <a:r>
              <a:rPr lang="en-US" dirty="0" smtClean="0"/>
              <a:t>Foreground</a:t>
            </a:r>
            <a:endParaRPr lang="en-US" dirty="0"/>
          </a:p>
        </p:txBody>
      </p:sp>
      <p:sp>
        <p:nvSpPr>
          <p:cNvPr id="8" name="TextBox 7"/>
          <p:cNvSpPr txBox="1"/>
          <p:nvPr/>
        </p:nvSpPr>
        <p:spPr>
          <a:xfrm>
            <a:off x="2493946" y="6159484"/>
            <a:ext cx="1385316" cy="369332"/>
          </a:xfrm>
          <a:prstGeom prst="rect">
            <a:avLst/>
          </a:prstGeom>
          <a:noFill/>
        </p:spPr>
        <p:txBody>
          <a:bodyPr wrap="none" rtlCol="0">
            <a:spAutoFit/>
          </a:bodyPr>
          <a:lstStyle/>
          <a:p>
            <a:r>
              <a:rPr lang="en-US" dirty="0" smtClean="0"/>
              <a:t>Background</a:t>
            </a:r>
            <a:endParaRPr lang="en-US" dirty="0"/>
          </a:p>
        </p:txBody>
      </p:sp>
      <p:sp>
        <p:nvSpPr>
          <p:cNvPr id="9" name="Slide Number Placeholder 8"/>
          <p:cNvSpPr>
            <a:spLocks noGrp="1"/>
          </p:cNvSpPr>
          <p:nvPr>
            <p:ph type="sldNum" sz="quarter" idx="12"/>
          </p:nvPr>
        </p:nvSpPr>
        <p:spPr>
          <a:xfrm>
            <a:off x="8715081" y="6528816"/>
            <a:ext cx="457200" cy="329184"/>
          </a:xfrm>
        </p:spPr>
        <p:txBody>
          <a:bodyPr/>
          <a:lstStyle/>
          <a:p>
            <a:fld id="{6F42FDE4-A7DD-41A7-A0A6-9B649FB43336}" type="slidenum">
              <a:rPr kumimoji="0" lang="en-US" smtClean="0"/>
              <a:pPr/>
              <a:t>9</a:t>
            </a:fld>
            <a:endParaRPr kumimoji="0"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944" y="4024061"/>
            <a:ext cx="3009966" cy="19110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8902" y="4024061"/>
            <a:ext cx="3009966" cy="1911020"/>
          </a:xfrm>
          <a:prstGeom prst="rect">
            <a:avLst/>
          </a:prstGeom>
        </p:spPr>
      </p:pic>
    </p:spTree>
    <p:extLst>
      <p:ext uri="{BB962C8B-B14F-4D97-AF65-F5344CB8AC3E}">
        <p14:creationId xmlns:p14="http://schemas.microsoft.com/office/powerpoint/2010/main" val="558091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3165</TotalTime>
  <Words>1148</Words>
  <Application>Microsoft Office PowerPoint</Application>
  <PresentationFormat>On-screen Show (4:3)</PresentationFormat>
  <Paragraphs>323</Paragraphs>
  <Slides>53</Slides>
  <Notes>53</Notes>
  <HiddenSlides>0</HiddenSlides>
  <MMClips>1</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Clarity</vt:lpstr>
      <vt:lpstr>LiDAR Data Manipulation: Object Detection, Segmentation, and Inpainting</vt:lpstr>
      <vt:lpstr>Thesis Contributions</vt:lpstr>
      <vt:lpstr>Light Detection And Ranging (LiDAR)</vt:lpstr>
      <vt:lpstr>Contribution #1: Object Detection Verification</vt:lpstr>
      <vt:lpstr>Experiment: Bad Detection Recognition</vt:lpstr>
      <vt:lpstr>Contribution #2: LiDAR Object Segmentation</vt:lpstr>
      <vt:lpstr>Graph-cut Based Image Segmentation</vt:lpstr>
      <vt:lpstr>Edge Weights</vt:lpstr>
      <vt:lpstr>Scribbling</vt:lpstr>
      <vt:lpstr>Extension to LiDAR Segmentation</vt:lpstr>
      <vt:lpstr>Direct Extension of Image Segmentation</vt:lpstr>
      <vt:lpstr>Normalizing Image Channels</vt:lpstr>
      <vt:lpstr>Poor Results!</vt:lpstr>
      <vt:lpstr>Behavior of Depth-Only Segmentation</vt:lpstr>
      <vt:lpstr>Realization - Undersegmentation</vt:lpstr>
      <vt:lpstr>Two-step segmentation</vt:lpstr>
      <vt:lpstr>New Background Pixel Determination</vt:lpstr>
      <vt:lpstr>Recorded Segmentation Session</vt:lpstr>
      <vt:lpstr>Results</vt:lpstr>
      <vt:lpstr>Contribution #2 Recap</vt:lpstr>
      <vt:lpstr>Contribution #3: LiDAR Hole Filling</vt:lpstr>
      <vt:lpstr>LiDAR Shadows</vt:lpstr>
      <vt:lpstr>Image Inpainting</vt:lpstr>
      <vt:lpstr>PowerPoint Presentation</vt:lpstr>
      <vt:lpstr>Example Patch-Based Inpainting</vt:lpstr>
      <vt:lpstr>Extension to LiDAR Inpainting</vt:lpstr>
      <vt:lpstr>Image Reconstruction From Gradients</vt:lpstr>
      <vt:lpstr>Image Reconstruction From Gradients</vt:lpstr>
      <vt:lpstr>LiDAR Inpainting</vt:lpstr>
      <vt:lpstr>LiDAR Inpainting Animation</vt:lpstr>
      <vt:lpstr>Experiments</vt:lpstr>
      <vt:lpstr>Contribution #3 Recap</vt:lpstr>
      <vt:lpstr>Contribution #4: Patch-Based Inpainting Improvements</vt:lpstr>
      <vt:lpstr>Effect of a Single Bad Patch</vt:lpstr>
      <vt:lpstr>Bad Match Analysis: Statistical Fluctuation</vt:lpstr>
      <vt:lpstr>Bad Matches Due to Smoothness</vt:lpstr>
      <vt:lpstr>Texture – Gradient Magnitude Histograms</vt:lpstr>
      <vt:lpstr>Top 100 Patches (SSD)</vt:lpstr>
      <vt:lpstr>Top 100 Patches Sorted by GMH</vt:lpstr>
      <vt:lpstr>Typical Inpainting Algorithm</vt:lpstr>
      <vt:lpstr>Improved Automatic Algorithm</vt:lpstr>
      <vt:lpstr>Interactive Algorithm</vt:lpstr>
      <vt:lpstr>User Interaction</vt:lpstr>
      <vt:lpstr>PowerPoint Presentation</vt:lpstr>
      <vt:lpstr>PowerPoint Presentation</vt:lpstr>
      <vt:lpstr>PowerPoint Presentation</vt:lpstr>
      <vt:lpstr>PowerPoint Presentation</vt:lpstr>
      <vt:lpstr>PowerPoint Presentation</vt:lpstr>
      <vt:lpstr>Contribution #4 Recap</vt:lpstr>
      <vt:lpstr>Future Work</vt:lpstr>
      <vt:lpstr>Future Work</vt:lpstr>
      <vt:lpstr>Publications To Date</vt:lpstr>
      <vt:lpstr>Thesis Summary</vt:lpstr>
    </vt:vector>
  </TitlesOfParts>
  <Company>RPI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dc:creator>
  <cp:lastModifiedBy>Lab</cp:lastModifiedBy>
  <cp:revision>178</cp:revision>
  <dcterms:created xsi:type="dcterms:W3CDTF">2012-03-29T13:46:58Z</dcterms:created>
  <dcterms:modified xsi:type="dcterms:W3CDTF">2012-11-19T17:47:58Z</dcterms:modified>
</cp:coreProperties>
</file>