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82" r:id="rId5"/>
    <p:sldId id="258" r:id="rId6"/>
    <p:sldId id="262" r:id="rId7"/>
    <p:sldId id="260" r:id="rId8"/>
    <p:sldId id="285" r:id="rId9"/>
    <p:sldId id="263" r:id="rId10"/>
    <p:sldId id="283" r:id="rId11"/>
    <p:sldId id="289" r:id="rId12"/>
    <p:sldId id="259" r:id="rId13"/>
    <p:sldId id="266" r:id="rId14"/>
    <p:sldId id="268" r:id="rId15"/>
    <p:sldId id="264" r:id="rId16"/>
    <p:sldId id="269" r:id="rId17"/>
    <p:sldId id="265" r:id="rId18"/>
    <p:sldId id="270" r:id="rId19"/>
    <p:sldId id="271" r:id="rId20"/>
    <p:sldId id="272" r:id="rId21"/>
    <p:sldId id="276" r:id="rId22"/>
    <p:sldId id="273" r:id="rId23"/>
    <p:sldId id="275" r:id="rId24"/>
    <p:sldId id="286" r:id="rId25"/>
    <p:sldId id="287" r:id="rId26"/>
    <p:sldId id="278" r:id="rId27"/>
    <p:sldId id="288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9473F8-5335-4BAA-AC8F-3698E20B7891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0B930B-31DE-471A-AF21-5C989D7A44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LiDAR</a:t>
            </a:r>
            <a:r>
              <a:rPr lang="en-US" dirty="0" smtClean="0"/>
              <a:t> Segmentation and Hole Filling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Doria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Selection User Interface</a:t>
            </a:r>
            <a:br>
              <a:rPr lang="en-US" dirty="0" smtClean="0"/>
            </a:br>
            <a:r>
              <a:rPr lang="en-US" dirty="0" smtClean="0"/>
              <a:t>(Identical!)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066800"/>
            <a:ext cx="5295982" cy="53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</a:t>
            </a:r>
            <a:r>
              <a:rPr lang="en-US" dirty="0" err="1" smtClean="0"/>
              <a:t>LiDAR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040351" cy="422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27" y="1600200"/>
            <a:ext cx="3067798" cy="2409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26" y="4191000"/>
            <a:ext cx="3261809" cy="2562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92794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</a:t>
            </a:r>
            <a:r>
              <a:rPr lang="en-US" dirty="0" err="1" smtClean="0"/>
              <a:t>pointcloud</a:t>
            </a:r>
            <a:r>
              <a:rPr lang="en-US" dirty="0" smtClean="0"/>
              <a:t> (2 views to show 3D nature)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user interaction</a:t>
            </a:r>
          </a:p>
          <a:p>
            <a:endParaRPr lang="en-US" dirty="0"/>
          </a:p>
          <a:p>
            <a:r>
              <a:rPr lang="en-US" dirty="0" smtClean="0"/>
              <a:t>Again, working in 2D is easier than 3D</a:t>
            </a:r>
          </a:p>
          <a:p>
            <a:endParaRPr lang="en-US" dirty="0"/>
          </a:p>
          <a:p>
            <a:r>
              <a:rPr lang="en-US" dirty="0" smtClean="0"/>
              <a:t>Draw on existing image completion techniques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Hole </a:t>
            </a:r>
            <a:r>
              <a:rPr lang="en-US" dirty="0" smtClean="0"/>
              <a:t>filling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Image completion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85800"/>
            <a:ext cx="8077200" cy="15376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Given an image with a hole, produce a plausible looking complete image</a:t>
            </a:r>
          </a:p>
          <a:p>
            <a:endParaRPr lang="en-US" sz="2000" dirty="0"/>
          </a:p>
          <a:p>
            <a:r>
              <a:rPr lang="en-US" sz="2000" dirty="0" smtClean="0"/>
              <a:t>There is no “right answer”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37" y="4267200"/>
            <a:ext cx="1962150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37" y="4267200"/>
            <a:ext cx="196215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37" y="4267200"/>
            <a:ext cx="1962150" cy="29337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10474"/>
            <a:ext cx="2304781" cy="1529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80592"/>
            <a:ext cx="1923781" cy="127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30357"/>
            <a:ext cx="2376488" cy="1577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38100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38100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8100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265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methods (</a:t>
            </a:r>
            <a:r>
              <a:rPr lang="en-US" dirty="0" err="1" smtClean="0"/>
              <a:t>inpainting</a:t>
            </a:r>
            <a:r>
              <a:rPr lang="en-US" dirty="0" smtClean="0"/>
              <a:t>) attempt to “blur/bleed” information from outside the hole into the hole</a:t>
            </a:r>
          </a:p>
          <a:p>
            <a:pPr lvl="1"/>
            <a:r>
              <a:rPr lang="en-US" dirty="0" smtClean="0"/>
              <a:t>Works great for small, thin holes</a:t>
            </a:r>
          </a:p>
          <a:p>
            <a:pPr lvl="1"/>
            <a:r>
              <a:rPr lang="en-US" dirty="0" smtClean="0"/>
              <a:t>Very blurry for large holes</a:t>
            </a:r>
          </a:p>
          <a:p>
            <a:endParaRPr lang="en-US" dirty="0" smtClean="0"/>
          </a:p>
          <a:p>
            <a:r>
              <a:rPr lang="en-US" dirty="0" smtClean="0"/>
              <a:t>Other methods (image completion/texture synthesis) attempt to fill in the missing </a:t>
            </a:r>
            <a:r>
              <a:rPr lang="en-US" dirty="0"/>
              <a:t>region using </a:t>
            </a:r>
            <a:r>
              <a:rPr lang="en-US" dirty="0" smtClean="0"/>
              <a:t>known </a:t>
            </a:r>
            <a:r>
              <a:rPr lang="en-US" dirty="0"/>
              <a:t>image </a:t>
            </a:r>
            <a:r>
              <a:rPr lang="en-US" dirty="0" smtClean="0"/>
              <a:t>patches</a:t>
            </a:r>
          </a:p>
          <a:p>
            <a:endParaRPr lang="en-US" dirty="0"/>
          </a:p>
          <a:p>
            <a:r>
              <a:rPr lang="en-US" dirty="0" smtClean="0"/>
              <a:t>Two main advances in the last 10 years</a:t>
            </a:r>
          </a:p>
          <a:p>
            <a:pPr lvl="1"/>
            <a:r>
              <a:rPr lang="en-US" dirty="0" smtClean="0"/>
              <a:t>Greedy </a:t>
            </a:r>
            <a:r>
              <a:rPr lang="en-US" dirty="0"/>
              <a:t>patch-based completion (</a:t>
            </a:r>
            <a:r>
              <a:rPr lang="en-US" dirty="0" err="1" smtClean="0"/>
              <a:t>Criminisi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Globally optimal </a:t>
            </a:r>
            <a:r>
              <a:rPr lang="en-US" dirty="0"/>
              <a:t>patch-based completion (</a:t>
            </a:r>
            <a:r>
              <a:rPr lang="en-US" dirty="0" err="1" smtClean="0"/>
              <a:t>Komodakis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completion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624072"/>
          </a:xfrm>
        </p:spPr>
        <p:txBody>
          <a:bodyPr>
            <a:normAutofit/>
          </a:bodyPr>
          <a:lstStyle/>
          <a:p>
            <a:r>
              <a:rPr lang="en-US" dirty="0" smtClean="0"/>
              <a:t>Determine the “best” </a:t>
            </a:r>
            <a:r>
              <a:rPr lang="en-US" dirty="0" smtClean="0"/>
              <a:t>patch to fill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isophotes</a:t>
            </a:r>
            <a:r>
              <a:rPr lang="en-US" dirty="0" smtClean="0"/>
              <a:t> (direction of linear structures)</a:t>
            </a:r>
          </a:p>
          <a:p>
            <a:pPr lvl="1"/>
            <a:r>
              <a:rPr lang="en-US" dirty="0" smtClean="0"/>
              <a:t>Want to favor continuing linear structures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Copy the best </a:t>
            </a:r>
            <a:r>
              <a:rPr lang="en-US" dirty="0" smtClean="0"/>
              <a:t>patch (based on how well it matches the overlapping source region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Repeat until the hole is filled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Greedy completion (</a:t>
            </a:r>
            <a:r>
              <a:rPr lang="en-US" dirty="0" err="1" smtClean="0"/>
              <a:t>Criminisi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345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6705600"/>
            <a:ext cx="45047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(Taken from “Region Filling and Object Removal by Exemplar-Based Image </a:t>
            </a:r>
            <a:r>
              <a:rPr lang="en-US" sz="800" dirty="0" err="1" smtClean="0"/>
              <a:t>Inpainting</a:t>
            </a:r>
            <a:r>
              <a:rPr lang="en-US" sz="800" dirty="0" smtClean="0"/>
              <a:t>”)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5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simple scenes, works well</a:t>
            </a:r>
          </a:p>
          <a:p>
            <a:endParaRPr lang="en-US" dirty="0"/>
          </a:p>
          <a:p>
            <a:r>
              <a:rPr lang="en-US" dirty="0" smtClean="0"/>
              <a:t>Very fast</a:t>
            </a:r>
          </a:p>
          <a:p>
            <a:endParaRPr lang="en-US" dirty="0"/>
          </a:p>
          <a:p>
            <a:r>
              <a:rPr lang="en-US" dirty="0" smtClean="0"/>
              <a:t>For complex scenes, very poor results</a:t>
            </a:r>
          </a:p>
          <a:p>
            <a:endParaRPr lang="en-US" dirty="0"/>
          </a:p>
          <a:p>
            <a:r>
              <a:rPr lang="en-US" dirty="0" smtClean="0"/>
              <a:t>No “going back” – if you get a single patch “wrong” the rest of the result is very poor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completion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Solving a jigsaw puzzle</a:t>
            </a:r>
          </a:p>
          <a:p>
            <a:endParaRPr lang="en-US" dirty="0"/>
          </a:p>
          <a:p>
            <a:r>
              <a:rPr lang="en-US" dirty="0" smtClean="0"/>
              <a:t>Massive multi-label graph optimization problem</a:t>
            </a:r>
          </a:p>
          <a:p>
            <a:endParaRPr lang="en-US" dirty="0" smtClean="0"/>
          </a:p>
          <a:p>
            <a:r>
              <a:rPr lang="en-US" dirty="0"/>
              <a:t>Belief Propagation </a:t>
            </a:r>
            <a:r>
              <a:rPr lang="en-US" dirty="0" smtClean="0"/>
              <a:t>too slow -&gt; </a:t>
            </a:r>
            <a:r>
              <a:rPr lang="en-US" dirty="0"/>
              <a:t>Priority </a:t>
            </a:r>
            <a:r>
              <a:rPr lang="en-US" dirty="0" smtClean="0"/>
              <a:t>Belief Propagation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Globally optimal completion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219200"/>
            <a:ext cx="3683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5" y="990600"/>
            <a:ext cx="8229600" cy="30862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completion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3962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(Taken from “Image Completion Using Global Optimization”)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600" y="4452202"/>
                <a:ext cx="3624518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𝑠𝑜𝑢𝑟𝑐𝑒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𝑟𝑒𝑔𝑖𝑜𝑛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452202"/>
                <a:ext cx="3624518" cy="796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4648200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(unary)node potential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4696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node 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5246964"/>
                <a:ext cx="3992631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𝑜𝑣𝑒𝑟𝑙𝑎𝑝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𝑟𝑒𝑔𝑖𝑜𝑛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46964"/>
                <a:ext cx="3992631" cy="7961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6204594"/>
                <a:ext cx="2654573" cy="3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Min(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𝐴𝑙𝑙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𝑝𝑎𝑡𝑐h𝑒𝑠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04594"/>
                <a:ext cx="2654573" cy="398058"/>
              </a:xfrm>
              <a:prstGeom prst="rect">
                <a:avLst/>
              </a:prstGeom>
              <a:blipFill rotWithShape="1">
                <a:blip r:embed="rId5"/>
                <a:stretch>
                  <a:fillRect l="-2069" t="-110769" r="-230" b="-16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25039" y="624929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RGBD method worked great for segmentation, why not completion too?</a:t>
            </a:r>
          </a:p>
          <a:p>
            <a:endParaRPr lang="en-US" dirty="0"/>
          </a:p>
          <a:p>
            <a:r>
              <a:rPr lang="en-US" dirty="0" smtClean="0"/>
              <a:t>Patches with the depths you need do not exist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depth images naively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24200"/>
            <a:ext cx="3205968" cy="313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7601"/>
            <a:ext cx="2377471" cy="2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editing has become so common place that “</a:t>
            </a:r>
            <a:r>
              <a:rPr lang="en-US" dirty="0" err="1" smtClean="0"/>
              <a:t>Photoshopping</a:t>
            </a:r>
            <a:r>
              <a:rPr lang="en-US" dirty="0" smtClean="0"/>
              <a:t>” has become a verb</a:t>
            </a:r>
          </a:p>
          <a:p>
            <a:endParaRPr lang="en-US" dirty="0" smtClean="0"/>
          </a:p>
          <a:p>
            <a:r>
              <a:rPr lang="en-US" dirty="0" smtClean="0"/>
              <a:t>Currently editing 3D data is very labor intensive</a:t>
            </a:r>
          </a:p>
          <a:p>
            <a:endParaRPr lang="en-US" dirty="0"/>
          </a:p>
          <a:p>
            <a:r>
              <a:rPr lang="en-US" dirty="0" smtClean="0"/>
              <a:t>We want to edit </a:t>
            </a:r>
            <a:r>
              <a:rPr lang="en-US" dirty="0" err="1" smtClean="0"/>
              <a:t>LiDAR</a:t>
            </a:r>
            <a:r>
              <a:rPr lang="en-US" dirty="0" smtClean="0"/>
              <a:t> </a:t>
            </a:r>
            <a:r>
              <a:rPr lang="en-US" dirty="0"/>
              <a:t>scan as we can images – a “Photoshop” for </a:t>
            </a:r>
            <a:r>
              <a:rPr lang="en-US" dirty="0" err="1"/>
              <a:t>LiDAR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2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6" y="2014538"/>
            <a:ext cx="190106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depth completion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75" y="1981200"/>
            <a:ext cx="1920401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76" y="1981200"/>
            <a:ext cx="1920401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49" y="1966854"/>
            <a:ext cx="1926427" cy="4586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1" y="108551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right side of the counter “looks” exactly like the left side, but absolute depths are wrong!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18583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44119"/>
            <a:ext cx="1617112" cy="380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depth completion demo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85" y="1828800"/>
            <a:ext cx="1586171" cy="380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0" y="1808018"/>
            <a:ext cx="4044195" cy="38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96000" cy="4525963"/>
          </a:xfrm>
        </p:spPr>
        <p:txBody>
          <a:bodyPr/>
          <a:lstStyle/>
          <a:p>
            <a:r>
              <a:rPr lang="en-US" dirty="0" smtClean="0"/>
              <a:t>We want patches that “look the same” to be good matches, even if they come from different depths in the scene</a:t>
            </a:r>
          </a:p>
          <a:p>
            <a:endParaRPr lang="en-US" dirty="0"/>
          </a:p>
          <a:p>
            <a:r>
              <a:rPr lang="en-US" dirty="0" smtClean="0"/>
              <a:t>Use the </a:t>
            </a:r>
            <a:r>
              <a:rPr lang="en-US" dirty="0" err="1" smtClean="0"/>
              <a:t>Laplacian</a:t>
            </a:r>
            <a:r>
              <a:rPr lang="en-US" dirty="0" smtClean="0"/>
              <a:t> of the depth image to do the completion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structure rather than depth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81200"/>
            <a:ext cx="208755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Conveniently, we have exactly what we need to do a Poisson reconstruction (</a:t>
            </a:r>
            <a:r>
              <a:rPr lang="en-US" dirty="0" err="1" smtClean="0"/>
              <a:t>Dirchlet</a:t>
            </a:r>
            <a:r>
              <a:rPr lang="en-US" dirty="0" smtClean="0"/>
              <a:t> boundary condition is the depths of the hole boundary)</a:t>
            </a:r>
          </a:p>
          <a:p>
            <a:endParaRPr lang="en-US" dirty="0"/>
          </a:p>
          <a:p>
            <a:r>
              <a:rPr lang="en-US" dirty="0" smtClean="0"/>
              <a:t>Completing the </a:t>
            </a:r>
            <a:r>
              <a:rPr lang="en-US" dirty="0" err="1" smtClean="0"/>
              <a:t>Laplacian</a:t>
            </a:r>
            <a:r>
              <a:rPr lang="en-US" dirty="0" smtClean="0"/>
              <a:t> of depth image followed by a Poisson reconstruction produces the result we wanted to achieve by  completing the depth image directly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</a:t>
            </a:r>
            <a:r>
              <a:rPr lang="en-US" dirty="0" err="1" smtClean="0"/>
              <a:t>Laplacian</a:t>
            </a:r>
            <a:r>
              <a:rPr lang="en-US" dirty="0" smtClean="0"/>
              <a:t> -&gt;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Laplacian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Solve the Laplace equation to find the “smoothest” hole filling</a:t>
            </a:r>
          </a:p>
          <a:p>
            <a:endParaRPr lang="en-US" dirty="0"/>
          </a:p>
          <a:p>
            <a:r>
              <a:rPr lang="en-US" dirty="0" smtClean="0"/>
              <a:t>Solve the Poisson equation to compute the “smoothest” source/target blending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reconstruction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0600"/>
            <a:ext cx="2306520" cy="1350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1249"/>
            <a:ext cx="8305800" cy="541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48000"/>
            <a:ext cx="3886200" cy="115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10200"/>
            <a:ext cx="4495800" cy="11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334000" cy="17502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copying </a:t>
            </a:r>
            <a:r>
              <a:rPr lang="en-US" dirty="0" err="1" smtClean="0"/>
              <a:t>Laplacian</a:t>
            </a:r>
            <a:r>
              <a:rPr lang="en-US" dirty="0" smtClean="0"/>
              <a:t> patches, return to depth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69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 </a:t>
            </a:r>
            <a:r>
              <a:rPr lang="en-US" dirty="0" smtClean="0"/>
              <a:t>– Statues on desk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3557588" cy="238454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3505200" cy="23494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657640" cy="2613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341363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scanner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516199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showing shadows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008" y="6401498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removed and hole filled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772444"/>
            <a:ext cx="2642917" cy="20375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Demonstration – Monitor on desk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15655"/>
            <a:ext cx="2668656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1" y="445573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the corner between the wall and the counter, along with the pipe, are successfully completed. This would not be possible with </a:t>
            </a:r>
            <a:r>
              <a:rPr lang="en-US" dirty="0" err="1" smtClean="0"/>
              <a:t>inpainting</a:t>
            </a:r>
            <a:r>
              <a:rPr lang="en-US" dirty="0" smtClean="0"/>
              <a:t> in the depth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8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/>
          <a:lstStyle/>
          <a:p>
            <a:r>
              <a:rPr lang="en-US" dirty="0" smtClean="0"/>
              <a:t>Complicated background texture</a:t>
            </a:r>
          </a:p>
          <a:p>
            <a:endParaRPr lang="en-US" dirty="0"/>
          </a:p>
          <a:p>
            <a:r>
              <a:rPr lang="en-US" dirty="0" smtClean="0"/>
              <a:t>Cases with no “end” to connect to the “beginning” of a linear structure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88640"/>
            <a:ext cx="3810000" cy="2033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1921608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72" y="4251735"/>
            <a:ext cx="2253855" cy="2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Main goals:</a:t>
            </a:r>
          </a:p>
          <a:p>
            <a:pPr lvl="1"/>
            <a:r>
              <a:rPr lang="en-US" dirty="0" smtClean="0"/>
              <a:t>Seamlessly delete an object from a scene</a:t>
            </a:r>
          </a:p>
          <a:p>
            <a:pPr lvl="1"/>
            <a:r>
              <a:rPr lang="en-US" dirty="0" smtClean="0"/>
              <a:t>Move an object in a scene</a:t>
            </a:r>
          </a:p>
          <a:p>
            <a:endParaRPr lang="en-US" dirty="0"/>
          </a:p>
          <a:p>
            <a:r>
              <a:rPr lang="en-US" dirty="0" smtClean="0"/>
              <a:t>Two parts:</a:t>
            </a:r>
          </a:p>
          <a:p>
            <a:pPr lvl="1"/>
            <a:r>
              <a:rPr lang="en-US" dirty="0" smtClean="0"/>
              <a:t>Selecting the object to remove</a:t>
            </a:r>
          </a:p>
          <a:p>
            <a:pPr lvl="1"/>
            <a:r>
              <a:rPr lang="en-US" dirty="0" smtClean="0"/>
              <a:t>Filling in the hole left by the object (</a:t>
            </a:r>
            <a:r>
              <a:rPr lang="en-US" dirty="0" err="1" smtClean="0"/>
              <a:t>LiDAR</a:t>
            </a:r>
            <a:r>
              <a:rPr lang="en-US" dirty="0" smtClean="0"/>
              <a:t> shadow)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Interior design/remodeling</a:t>
            </a:r>
          </a:p>
          <a:p>
            <a:pPr lvl="1"/>
            <a:r>
              <a:rPr lang="en-US" dirty="0" smtClean="0"/>
              <a:t>“What would this couch look like in my room?”</a:t>
            </a:r>
          </a:p>
          <a:p>
            <a:pPr lvl="1"/>
            <a:r>
              <a:rPr lang="en-US" dirty="0" smtClean="0"/>
              <a:t>“How should I rearrange my furniture?”</a:t>
            </a:r>
          </a:p>
          <a:p>
            <a:endParaRPr lang="en-US" dirty="0"/>
          </a:p>
          <a:p>
            <a:r>
              <a:rPr lang="en-US" dirty="0" smtClean="0"/>
              <a:t>Landscaping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Place/move </a:t>
            </a:r>
            <a:r>
              <a:rPr lang="en-US" dirty="0" smtClean="0"/>
              <a:t>trees and bushes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Layout from aerial scans</a:t>
            </a:r>
          </a:p>
          <a:p>
            <a:pPr lvl="2"/>
            <a:r>
              <a:rPr lang="en-US" dirty="0" smtClean="0"/>
              <a:t>“What would it look like if we tore down this building?”</a:t>
            </a:r>
          </a:p>
          <a:p>
            <a:endParaRPr lang="en-US" dirty="0"/>
          </a:p>
          <a:p>
            <a:r>
              <a:rPr lang="en-US" dirty="0" smtClean="0"/>
              <a:t>Data viewing enhancement</a:t>
            </a:r>
          </a:p>
          <a:p>
            <a:pPr lvl="1"/>
            <a:r>
              <a:rPr lang="en-US" dirty="0" err="1" smtClean="0"/>
              <a:t>LiDAR</a:t>
            </a:r>
            <a:r>
              <a:rPr lang="en-US" dirty="0" smtClean="0"/>
              <a:t> shadow problem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395" y="3352800"/>
            <a:ext cx="4315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http://www.genevalandscape.com/wp-content/uploads/2010/05/landscaping.jpg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800"/>
            <a:ext cx="3590925" cy="2696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0135" y="6521678"/>
            <a:ext cx="5036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http://i810.photobucket.com/albums/zz25/homezooka/feng%20shui/beige_living_room_01.jpg</a:t>
            </a:r>
          </a:p>
        </p:txBody>
      </p:sp>
    </p:spTree>
    <p:extLst>
      <p:ext uri="{BB962C8B-B14F-4D97-AF65-F5344CB8AC3E}">
        <p14:creationId xmlns:p14="http://schemas.microsoft.com/office/powerpoint/2010/main" val="3493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user interaction</a:t>
            </a:r>
          </a:p>
          <a:p>
            <a:endParaRPr lang="en-US" dirty="0"/>
          </a:p>
          <a:p>
            <a:r>
              <a:rPr lang="en-US" dirty="0" smtClean="0"/>
              <a:t>User interaction is still much easier in 2D (mouse)</a:t>
            </a:r>
          </a:p>
          <a:p>
            <a:endParaRPr lang="en-US" dirty="0"/>
          </a:p>
          <a:p>
            <a:r>
              <a:rPr lang="en-US" dirty="0" smtClean="0"/>
              <a:t>No prior information (shape database) – very hard to collect and hand segment</a:t>
            </a:r>
          </a:p>
          <a:p>
            <a:endParaRPr lang="en-US" dirty="0"/>
          </a:p>
          <a:p>
            <a:r>
              <a:rPr lang="en-US" dirty="0" smtClean="0"/>
              <a:t>Draw on existing image segmentation techniques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1 - Selecting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6000904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Selection 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 image segmentation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481328"/>
            <a:ext cx="5029200" cy="452596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Create a node in a graph for each pixel</a:t>
            </a:r>
          </a:p>
          <a:p>
            <a:endParaRPr lang="en-US" dirty="0" smtClean="0"/>
          </a:p>
          <a:p>
            <a:r>
              <a:rPr lang="en-US" dirty="0" smtClean="0"/>
              <a:t>Join 4-connected pixels with edges</a:t>
            </a:r>
          </a:p>
          <a:p>
            <a:endParaRPr lang="en-US" dirty="0" smtClean="0"/>
          </a:p>
          <a:p>
            <a:r>
              <a:rPr lang="en-US" dirty="0" smtClean="0"/>
              <a:t>Create an imaginary source and sink terminal</a:t>
            </a:r>
          </a:p>
          <a:p>
            <a:endParaRPr lang="en-US" dirty="0"/>
          </a:p>
          <a:p>
            <a:r>
              <a:rPr lang="en-US" dirty="0" smtClean="0"/>
              <a:t>Join all nodes to both terminals</a:t>
            </a:r>
          </a:p>
          <a:p>
            <a:endParaRPr lang="en-US" dirty="0" smtClean="0"/>
          </a:p>
          <a:p>
            <a:r>
              <a:rPr lang="en-US" dirty="0"/>
              <a:t>Weight edges between nodes based on their color difference</a:t>
            </a:r>
          </a:p>
          <a:p>
            <a:endParaRPr lang="en-US" dirty="0"/>
          </a:p>
          <a:p>
            <a:r>
              <a:rPr lang="en-US" dirty="0"/>
              <a:t>Weight edges between source/sink terminal based on histogram of user specified pixels (scribble)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3246342" cy="3161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120" y="4419600"/>
            <a:ext cx="384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(taken from “An experimental comparison of min-cut/max-flow algorithms for energy minimization in vision)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10182" y="2987963"/>
                <a:ext cx="2427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82" y="2987963"/>
                <a:ext cx="24275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5176" y="287088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“best” segmentation minimizes: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24520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 term: how well does the segmentation agree with the histograms computed from the user specified strokes?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4200" y="3357295"/>
            <a:ext cx="2057400" cy="887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96000" y="3357295"/>
            <a:ext cx="441706" cy="976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63006" y="4513571"/>
            <a:ext cx="2928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Boundary </a:t>
            </a:r>
            <a:r>
              <a:rPr lang="en-US" dirty="0"/>
              <a:t>term: how </a:t>
            </a:r>
            <a:r>
              <a:rPr lang="en-US" dirty="0" smtClean="0"/>
              <a:t>dissimilar are pixels over the segmentation boundary?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4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problem of </a:t>
            </a:r>
            <a:r>
              <a:rPr lang="en-US" dirty="0" err="1" smtClean="0"/>
              <a:t>LiDAR</a:t>
            </a:r>
            <a:r>
              <a:rPr lang="en-US" dirty="0" smtClean="0"/>
              <a:t> segmentation is actually easier as depth discontinuities are a very good indication of object boundaries</a:t>
            </a:r>
          </a:p>
          <a:p>
            <a:endParaRPr lang="en-US" dirty="0"/>
          </a:p>
          <a:p>
            <a:r>
              <a:rPr lang="en-US" dirty="0" smtClean="0"/>
              <a:t>Treat the depth as a 4</a:t>
            </a:r>
            <a:r>
              <a:rPr lang="en-US" baseline="30000" dirty="0" smtClean="0"/>
              <a:t>th</a:t>
            </a:r>
            <a:r>
              <a:rPr lang="en-US" dirty="0" smtClean="0"/>
              <a:t> channel (RGBD) and perform the same graph cut</a:t>
            </a:r>
          </a:p>
          <a:p>
            <a:endParaRPr lang="en-US" dirty="0"/>
          </a:p>
          <a:p>
            <a:r>
              <a:rPr lang="en-US" dirty="0" smtClean="0"/>
              <a:t>Stokes still specified in 2D</a:t>
            </a:r>
          </a:p>
          <a:p>
            <a:endParaRPr lang="en-US" dirty="0"/>
          </a:p>
          <a:p>
            <a:r>
              <a:rPr lang="en-US" dirty="0" smtClean="0"/>
              <a:t>Weights of the image channels are tricky (could learn them from training data)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image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975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LiDAR Segmentation and Hole Filling</vt:lpstr>
      <vt:lpstr>Motivation</vt:lpstr>
      <vt:lpstr>The Goal</vt:lpstr>
      <vt:lpstr>Application</vt:lpstr>
      <vt:lpstr>Step 1 - Selecting objects</vt:lpstr>
      <vt:lpstr>Image Selection User Interface</vt:lpstr>
      <vt:lpstr>Graph cut image segmentation</vt:lpstr>
      <vt:lpstr>Graph cut theory</vt:lpstr>
      <vt:lpstr>Depth image segmentation</vt:lpstr>
      <vt:lpstr>LiDAR Selection User Interface (Identical!)</vt:lpstr>
      <vt:lpstr>Segmented LiDAR</vt:lpstr>
      <vt:lpstr>Hole filling goals</vt:lpstr>
      <vt:lpstr>Image completion</vt:lpstr>
      <vt:lpstr>Image completion details</vt:lpstr>
      <vt:lpstr>Greedy completion (Criminisi)</vt:lpstr>
      <vt:lpstr>Greedy completion (cont.)</vt:lpstr>
      <vt:lpstr>Globally optimal completion</vt:lpstr>
      <vt:lpstr>Global completion</vt:lpstr>
      <vt:lpstr>Filling depth images naively</vt:lpstr>
      <vt:lpstr>Naïve depth completion</vt:lpstr>
      <vt:lpstr>Naïve depth completion demo</vt:lpstr>
      <vt:lpstr>Use structure rather than depth</vt:lpstr>
      <vt:lpstr>Depth Laplacian -&gt; Depth</vt:lpstr>
      <vt:lpstr>Poisson reconstruction</vt:lpstr>
      <vt:lpstr>After copying Laplacian patches, return to depth domain</vt:lpstr>
      <vt:lpstr>Demonstration – Statues on desk</vt:lpstr>
      <vt:lpstr>Demonstration – Monitor on desk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LiDAR Segmentation and Hole Filling</dc:title>
  <dc:creator>daviddoria</dc:creator>
  <cp:lastModifiedBy>daviddoria</cp:lastModifiedBy>
  <cp:revision>39</cp:revision>
  <dcterms:created xsi:type="dcterms:W3CDTF">2011-03-31T19:13:30Z</dcterms:created>
  <dcterms:modified xsi:type="dcterms:W3CDTF">2011-06-11T15:31:31Z</dcterms:modified>
</cp:coreProperties>
</file>