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 id="2147483650" r:id="rId2"/>
    <p:sldMasterId id="2147483651" r:id="rId3"/>
  </p:sldMasterIdLst>
  <p:notesMasterIdLst>
    <p:notesMasterId r:id="rId5"/>
  </p:notesMasterIdLst>
  <p:sldIdLst>
    <p:sldId id="256" r:id="rId4"/>
  </p:sldIdLst>
  <p:sldSz cx="32918400" cy="21945600"/>
  <p:notesSz cx="6858000" cy="9144000"/>
  <p:embeddedFontLst>
    <p:embeddedFont>
      <p:font typeface="Arial Narrow" pitchFamily="34" charset="0"/>
      <p:regular r:id="rId6"/>
      <p:bold r:id="rId7"/>
      <p:italic r:id="rId8"/>
      <p:boldItalic r:id="rId9"/>
    </p:embeddedFont>
    <p:embeddedFont>
      <p:font typeface="Arial Black" pitchFamily="34" charset="0"/>
      <p:bold r:id="rId10"/>
    </p:embeddedFont>
    <p:embeddedFont>
      <p:font typeface="cmr10" pitchFamily="34" charset="0"/>
      <p:regular r:id="rId11"/>
    </p:embeddedFont>
    <p:embeddedFont>
      <p:font typeface="cmr7" pitchFamily="34" charset="0"/>
      <p:regular r:id="rId12"/>
    </p:embeddedFont>
    <p:embeddedFont>
      <p:font typeface="cmmi7" pitchFamily="34" charset="0"/>
      <p:regular r:id="rId13"/>
    </p:embeddedFont>
    <p:embeddedFont>
      <p:font typeface="cmsy10orig" pitchFamily="34" charset="0"/>
      <p:regular r:id="rId14"/>
    </p:embeddedFont>
    <p:embeddedFont>
      <p:font typeface="cmex10" pitchFamily="34" charset="0"/>
      <p:regular r:id="rId15"/>
    </p:embeddedFont>
    <p:embeddedFont>
      <p:font typeface="cmmi5" pitchFamily="34" charset="0"/>
      <p:regular r:id="rId16"/>
    </p:embeddedFont>
    <p:embeddedFont>
      <p:font typeface="cmmi10" pitchFamily="34" charset="0"/>
      <p:regular r:id="rId17"/>
    </p:embeddedFont>
  </p:embeddedFontLst>
  <p:custDataLst>
    <p:tags r:id="rId18"/>
  </p:custDataLst>
  <p:defaultTextStyle>
    <a:defPPr>
      <a:defRPr lang="en-US"/>
    </a:defPPr>
    <a:lvl1pPr algn="l" rtl="0" fontAlgn="base">
      <a:spcBef>
        <a:spcPct val="0"/>
      </a:spcBef>
      <a:spcAft>
        <a:spcPct val="0"/>
      </a:spcAft>
      <a:defRPr sz="2100" kern="1200">
        <a:solidFill>
          <a:schemeClr val="tx1"/>
        </a:solidFill>
        <a:latin typeface="Arial Narrow" pitchFamily="34" charset="0"/>
        <a:ea typeface="+mn-ea"/>
        <a:cs typeface="+mn-cs"/>
      </a:defRPr>
    </a:lvl1pPr>
    <a:lvl2pPr marL="457200" algn="l" rtl="0" fontAlgn="base">
      <a:spcBef>
        <a:spcPct val="0"/>
      </a:spcBef>
      <a:spcAft>
        <a:spcPct val="0"/>
      </a:spcAft>
      <a:defRPr sz="2100" kern="1200">
        <a:solidFill>
          <a:schemeClr val="tx1"/>
        </a:solidFill>
        <a:latin typeface="Arial Narrow" pitchFamily="34" charset="0"/>
        <a:ea typeface="+mn-ea"/>
        <a:cs typeface="+mn-cs"/>
      </a:defRPr>
    </a:lvl2pPr>
    <a:lvl3pPr marL="914400" algn="l" rtl="0" fontAlgn="base">
      <a:spcBef>
        <a:spcPct val="0"/>
      </a:spcBef>
      <a:spcAft>
        <a:spcPct val="0"/>
      </a:spcAft>
      <a:defRPr sz="2100" kern="1200">
        <a:solidFill>
          <a:schemeClr val="tx1"/>
        </a:solidFill>
        <a:latin typeface="Arial Narrow" pitchFamily="34" charset="0"/>
        <a:ea typeface="+mn-ea"/>
        <a:cs typeface="+mn-cs"/>
      </a:defRPr>
    </a:lvl3pPr>
    <a:lvl4pPr marL="1371600" algn="l" rtl="0" fontAlgn="base">
      <a:spcBef>
        <a:spcPct val="0"/>
      </a:spcBef>
      <a:spcAft>
        <a:spcPct val="0"/>
      </a:spcAft>
      <a:defRPr sz="2100" kern="1200">
        <a:solidFill>
          <a:schemeClr val="tx1"/>
        </a:solidFill>
        <a:latin typeface="Arial Narrow" pitchFamily="34" charset="0"/>
        <a:ea typeface="+mn-ea"/>
        <a:cs typeface="+mn-cs"/>
      </a:defRPr>
    </a:lvl4pPr>
    <a:lvl5pPr marL="1828800" algn="l" rtl="0" fontAlgn="base">
      <a:spcBef>
        <a:spcPct val="0"/>
      </a:spcBef>
      <a:spcAft>
        <a:spcPct val="0"/>
      </a:spcAft>
      <a:defRPr sz="2100" kern="1200">
        <a:solidFill>
          <a:schemeClr val="tx1"/>
        </a:solidFill>
        <a:latin typeface="Arial Narrow" pitchFamily="34" charset="0"/>
        <a:ea typeface="+mn-ea"/>
        <a:cs typeface="+mn-cs"/>
      </a:defRPr>
    </a:lvl5pPr>
    <a:lvl6pPr marL="2286000" algn="l" defTabSz="914400" rtl="0" eaLnBrk="1" latinLnBrk="0" hangingPunct="1">
      <a:defRPr sz="2100" kern="1200">
        <a:solidFill>
          <a:schemeClr val="tx1"/>
        </a:solidFill>
        <a:latin typeface="Arial Narrow" pitchFamily="34" charset="0"/>
        <a:ea typeface="+mn-ea"/>
        <a:cs typeface="+mn-cs"/>
      </a:defRPr>
    </a:lvl6pPr>
    <a:lvl7pPr marL="2743200" algn="l" defTabSz="914400" rtl="0" eaLnBrk="1" latinLnBrk="0" hangingPunct="1">
      <a:defRPr sz="2100" kern="1200">
        <a:solidFill>
          <a:schemeClr val="tx1"/>
        </a:solidFill>
        <a:latin typeface="Arial Narrow" pitchFamily="34" charset="0"/>
        <a:ea typeface="+mn-ea"/>
        <a:cs typeface="+mn-cs"/>
      </a:defRPr>
    </a:lvl7pPr>
    <a:lvl8pPr marL="3200400" algn="l" defTabSz="914400" rtl="0" eaLnBrk="1" latinLnBrk="0" hangingPunct="1">
      <a:defRPr sz="2100" kern="1200">
        <a:solidFill>
          <a:schemeClr val="tx1"/>
        </a:solidFill>
        <a:latin typeface="Arial Narrow" pitchFamily="34" charset="0"/>
        <a:ea typeface="+mn-ea"/>
        <a:cs typeface="+mn-cs"/>
      </a:defRPr>
    </a:lvl8pPr>
    <a:lvl9pPr marL="3657600" algn="l" defTabSz="914400" rtl="0" eaLnBrk="1" latinLnBrk="0" hangingPunct="1">
      <a:defRPr sz="21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66FF"/>
    <a:srgbClr val="FF9900"/>
    <a:srgbClr val="CC0000"/>
    <a:srgbClr val="993300"/>
    <a:srgbClr val="0099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51" autoAdjust="0"/>
    <p:restoredTop sz="99887" autoAdjust="0"/>
  </p:normalViewPr>
  <p:slideViewPr>
    <p:cSldViewPr snapToGrid="0" snapToObjects="1">
      <p:cViewPr>
        <p:scale>
          <a:sx n="100" d="100"/>
          <a:sy n="100" d="100"/>
        </p:scale>
        <p:origin x="8226" y="2148"/>
      </p:cViewPr>
      <p:guideLst>
        <p:guide orient="horz" pos="2368"/>
        <p:guide orient="horz" pos="13523"/>
        <p:guide pos="328"/>
        <p:guide pos="5050"/>
        <p:guide pos="5429"/>
        <p:guide pos="10145"/>
        <p:guide pos="10524"/>
        <p:guide pos="15239"/>
        <p:guide pos="15628"/>
        <p:guide pos="2034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124" name="Rectangle 4"/>
          <p:cNvSpPr>
            <a:spLocks noRot="1" noChangeArrowheads="1" noTextEdit="1"/>
          </p:cNvSpPr>
          <p:nvPr>
            <p:ph type="sldImg" idx="2"/>
          </p:nvPr>
        </p:nvSpPr>
        <p:spPr bwMode="auto">
          <a:xfrm>
            <a:off x="857250" y="685800"/>
            <a:ext cx="51435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FEE504C2-6862-4816-AB71-09A98A28F66B}" type="slidenum">
              <a:rPr lang="en-US"/>
              <a:pPr>
                <a:defRPr/>
              </a:pPr>
              <a:t>‹#›</a:t>
            </a:fld>
            <a:endParaRPr lang="en-US"/>
          </a:p>
        </p:txBody>
      </p:sp>
    </p:spTree>
    <p:extLst>
      <p:ext uri="{BB962C8B-B14F-4D97-AF65-F5344CB8AC3E}">
        <p14:creationId xmlns:p14="http://schemas.microsoft.com/office/powerpoint/2010/main" val="2176174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Arial Narrow" pitchFamily="34" charset="0"/>
              </a:defRPr>
            </a:lvl1pPr>
            <a:lvl2pPr marL="742950" indent="-285750" eaLnBrk="0" hangingPunct="0">
              <a:defRPr sz="2100">
                <a:solidFill>
                  <a:schemeClr val="tx1"/>
                </a:solidFill>
                <a:latin typeface="Arial Narrow" pitchFamily="34" charset="0"/>
              </a:defRPr>
            </a:lvl2pPr>
            <a:lvl3pPr marL="1143000" indent="-228600" eaLnBrk="0" hangingPunct="0">
              <a:defRPr sz="2100">
                <a:solidFill>
                  <a:schemeClr val="tx1"/>
                </a:solidFill>
                <a:latin typeface="Arial Narrow" pitchFamily="34" charset="0"/>
              </a:defRPr>
            </a:lvl3pPr>
            <a:lvl4pPr marL="1600200" indent="-228600" eaLnBrk="0" hangingPunct="0">
              <a:defRPr sz="2100">
                <a:solidFill>
                  <a:schemeClr val="tx1"/>
                </a:solidFill>
                <a:latin typeface="Arial Narrow" pitchFamily="34" charset="0"/>
              </a:defRPr>
            </a:lvl4pPr>
            <a:lvl5pPr marL="2057400" indent="-228600" eaLnBrk="0" hangingPunct="0">
              <a:defRPr sz="2100">
                <a:solidFill>
                  <a:schemeClr val="tx1"/>
                </a:solidFill>
                <a:latin typeface="Arial Narrow" pitchFamily="34" charset="0"/>
              </a:defRPr>
            </a:lvl5pPr>
            <a:lvl6pPr marL="2514600" indent="-228600" eaLnBrk="0" fontAlgn="base" hangingPunct="0">
              <a:spcBef>
                <a:spcPct val="0"/>
              </a:spcBef>
              <a:spcAft>
                <a:spcPct val="0"/>
              </a:spcAft>
              <a:defRPr sz="2100">
                <a:solidFill>
                  <a:schemeClr val="tx1"/>
                </a:solidFill>
                <a:latin typeface="Arial Narrow" pitchFamily="34" charset="0"/>
              </a:defRPr>
            </a:lvl6pPr>
            <a:lvl7pPr marL="2971800" indent="-228600" eaLnBrk="0" fontAlgn="base" hangingPunct="0">
              <a:spcBef>
                <a:spcPct val="0"/>
              </a:spcBef>
              <a:spcAft>
                <a:spcPct val="0"/>
              </a:spcAft>
              <a:defRPr sz="2100">
                <a:solidFill>
                  <a:schemeClr val="tx1"/>
                </a:solidFill>
                <a:latin typeface="Arial Narrow" pitchFamily="34" charset="0"/>
              </a:defRPr>
            </a:lvl7pPr>
            <a:lvl8pPr marL="3429000" indent="-228600" eaLnBrk="0" fontAlgn="base" hangingPunct="0">
              <a:spcBef>
                <a:spcPct val="0"/>
              </a:spcBef>
              <a:spcAft>
                <a:spcPct val="0"/>
              </a:spcAft>
              <a:defRPr sz="2100">
                <a:solidFill>
                  <a:schemeClr val="tx1"/>
                </a:solidFill>
                <a:latin typeface="Arial Narrow" pitchFamily="34" charset="0"/>
              </a:defRPr>
            </a:lvl8pPr>
            <a:lvl9pPr marL="3886200" indent="-228600" eaLnBrk="0" fontAlgn="base" hangingPunct="0">
              <a:spcBef>
                <a:spcPct val="0"/>
              </a:spcBef>
              <a:spcAft>
                <a:spcPct val="0"/>
              </a:spcAft>
              <a:defRPr sz="2100">
                <a:solidFill>
                  <a:schemeClr val="tx1"/>
                </a:solidFill>
                <a:latin typeface="Arial Narrow" pitchFamily="34" charset="0"/>
              </a:defRPr>
            </a:lvl9pPr>
          </a:lstStyle>
          <a:p>
            <a:pPr eaLnBrk="1" hangingPunct="1"/>
            <a:fld id="{57248374-95E6-4446-A3D0-88A7C46C4E43}" type="slidenum">
              <a:rPr lang="en-US" sz="1200" smtClean="0">
                <a:latin typeface="Arial" charset="0"/>
              </a:rPr>
              <a:pPr eaLnBrk="1" hangingPunct="1"/>
              <a:t>1</a:t>
            </a:fld>
            <a:endParaRPr lang="en-US" sz="1200" smtClean="0">
              <a:latin typeface="Arial" charset="0"/>
            </a:endParaRPr>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12436475"/>
            <a:ext cx="23044150" cy="56070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2753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67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253825" y="849313"/>
            <a:ext cx="7910513" cy="2061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0700" y="849313"/>
            <a:ext cx="23580725" cy="2061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8621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12436475"/>
            <a:ext cx="23044150" cy="56070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30528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8307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9301163"/>
            <a:ext cx="27981275" cy="480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2923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0700" y="3759200"/>
            <a:ext cx="3663950" cy="177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37050" y="3759200"/>
            <a:ext cx="3663950" cy="177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5396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4911725"/>
            <a:ext cx="14544675"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6959600"/>
            <a:ext cx="14544675"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4911725"/>
            <a:ext cx="14549438"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6959600"/>
            <a:ext cx="14549438"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2744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4921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873125"/>
            <a:ext cx="184023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4592638"/>
            <a:ext cx="10829925"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572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6056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1960563"/>
            <a:ext cx="19751675"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451600" y="17175163"/>
            <a:ext cx="19751675"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419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6038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253825" y="849313"/>
            <a:ext cx="7910513" cy="2061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0700" y="849313"/>
            <a:ext cx="23580725" cy="2061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9399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12436475"/>
            <a:ext cx="23044150" cy="56070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4074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2954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9301163"/>
            <a:ext cx="27981275" cy="480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3606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0700" y="3759200"/>
            <a:ext cx="15744825" cy="177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417925" y="3759200"/>
            <a:ext cx="15746413" cy="177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3520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4911725"/>
            <a:ext cx="14544675"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6959600"/>
            <a:ext cx="14544675"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4911725"/>
            <a:ext cx="14549438"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6959600"/>
            <a:ext cx="14549438"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9326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8763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48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9301163"/>
            <a:ext cx="27981275" cy="480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65099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873125"/>
            <a:ext cx="184023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4592638"/>
            <a:ext cx="10829925"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94542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1960563"/>
            <a:ext cx="19751675"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451600" y="17175163"/>
            <a:ext cx="19751675"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7525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4808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253825" y="849313"/>
            <a:ext cx="7910513" cy="2061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0700" y="849313"/>
            <a:ext cx="23580725" cy="2061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3114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0700" y="3759200"/>
            <a:ext cx="3663950" cy="177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37050" y="3759200"/>
            <a:ext cx="3663950" cy="177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274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4911725"/>
            <a:ext cx="14544675"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6959600"/>
            <a:ext cx="14544675"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4911725"/>
            <a:ext cx="14549438"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6959600"/>
            <a:ext cx="14549438"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658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704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6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873125"/>
            <a:ext cx="184023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4592638"/>
            <a:ext cx="10829925"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525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1960563"/>
            <a:ext cx="19751675"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451600" y="17175163"/>
            <a:ext cx="19751675"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2044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52" name="Rectangle 36"/>
          <p:cNvSpPr>
            <a:spLocks noChangeArrowheads="1"/>
          </p:cNvSpPr>
          <p:nvPr userDrawn="1"/>
        </p:nvSpPr>
        <p:spPr bwMode="auto">
          <a:xfrm>
            <a:off x="0" y="0"/>
            <a:ext cx="32918400" cy="3200400"/>
          </a:xfrm>
          <a:prstGeom prst="rect">
            <a:avLst/>
          </a:prstGeom>
          <a:solidFill>
            <a:schemeClr val="accent2"/>
          </a:solidFill>
          <a:ln w="9525">
            <a:solidFill>
              <a:schemeClr val="tx1"/>
            </a:solidFill>
            <a:miter lim="800000"/>
            <a:headEnd/>
            <a:tailEnd/>
          </a:ln>
          <a:effectLst/>
        </p:spPr>
        <p:txBody>
          <a:bodyPr wrap="none" anchor="ctr"/>
          <a:lstStyle/>
          <a:p>
            <a:pPr>
              <a:defRPr/>
            </a:pPr>
            <a:endParaRPr lang="en-US"/>
          </a:p>
        </p:txBody>
      </p:sp>
      <p:sp>
        <p:nvSpPr>
          <p:cNvPr id="86049" name="Rectangle 33"/>
          <p:cNvSpPr>
            <a:spLocks noChangeArrowheads="1"/>
          </p:cNvSpPr>
          <p:nvPr userDrawn="1"/>
        </p:nvSpPr>
        <p:spPr bwMode="auto">
          <a:xfrm>
            <a:off x="520700" y="3759200"/>
            <a:ext cx="7480300" cy="17708563"/>
          </a:xfrm>
          <a:prstGeom prst="rect">
            <a:avLst/>
          </a:prstGeom>
          <a:solidFill>
            <a:srgbClr val="FFFFFF"/>
          </a:solidFill>
          <a:ln w="9525">
            <a:solidFill>
              <a:schemeClr val="tx1"/>
            </a:solidFill>
            <a:miter lim="800000"/>
            <a:headEnd/>
            <a:tailEnd/>
          </a:ln>
          <a:effectLst/>
        </p:spPr>
        <p:txBody>
          <a:bodyPr wrap="none" anchor="ctr"/>
          <a:lstStyle/>
          <a:p>
            <a:pPr>
              <a:defRPr/>
            </a:pPr>
            <a:endParaRPr lang="en-US"/>
          </a:p>
        </p:txBody>
      </p:sp>
      <p:sp>
        <p:nvSpPr>
          <p:cNvPr id="86030" name="Text Box 14"/>
          <p:cNvSpPr txBox="1">
            <a:spLocks noChangeArrowheads="1"/>
          </p:cNvSpPr>
          <p:nvPr userDrawn="1"/>
        </p:nvSpPr>
        <p:spPr bwMode="auto">
          <a:xfrm>
            <a:off x="449263" y="21580475"/>
            <a:ext cx="1885950" cy="220663"/>
          </a:xfrm>
          <a:prstGeom prst="rect">
            <a:avLst/>
          </a:prstGeom>
          <a:noFill/>
          <a:ln w="9525">
            <a:noFill/>
            <a:miter lim="800000"/>
            <a:headEnd/>
            <a:tailEnd/>
          </a:ln>
          <a:effectLst/>
        </p:spPr>
        <p:txBody>
          <a:bodyPr lIns="65183" tIns="32585" rIns="65183" bIns="32585">
            <a:spAutoFit/>
          </a:bodyPr>
          <a:lstStyle/>
          <a:p>
            <a:pPr defTabSz="652463" eaLnBrk="0" hangingPunct="0">
              <a:lnSpc>
                <a:spcPct val="65000"/>
              </a:lnSpc>
              <a:spcBef>
                <a:spcPct val="50000"/>
              </a:spcBef>
              <a:defRPr/>
            </a:pPr>
            <a:r>
              <a:rPr lang="en-US" sz="300" b="1">
                <a:solidFill>
                  <a:schemeClr val="bg2"/>
                </a:solidFill>
                <a:latin typeface="Arial" pitchFamily="34" charset="0"/>
              </a:rPr>
              <a:t>TEMPLATE DESIGN © 2008</a:t>
            </a:r>
          </a:p>
          <a:p>
            <a:pPr defTabSz="652463" eaLnBrk="0" hangingPunct="0">
              <a:lnSpc>
                <a:spcPct val="65000"/>
              </a:lnSpc>
              <a:spcBef>
                <a:spcPct val="50000"/>
              </a:spcBef>
              <a:defRPr/>
            </a:pPr>
            <a:r>
              <a:rPr lang="en-US" sz="700" b="1">
                <a:solidFill>
                  <a:schemeClr val="bg2"/>
                </a:solidFill>
                <a:latin typeface="Arial" pitchFamily="34" charset="0"/>
              </a:rPr>
              <a:t>www.PosterPresentations.com</a:t>
            </a:r>
          </a:p>
        </p:txBody>
      </p:sp>
      <p:sp>
        <p:nvSpPr>
          <p:cNvPr id="1029" name="Rectangle 15"/>
          <p:cNvSpPr>
            <a:spLocks noGrp="1" noChangeArrowheads="1"/>
          </p:cNvSpPr>
          <p:nvPr>
            <p:ph type="title"/>
          </p:nvPr>
        </p:nvSpPr>
        <p:spPr bwMode="auto">
          <a:xfrm>
            <a:off x="720725" y="849313"/>
            <a:ext cx="3144361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183" tIns="32585" rIns="65183" bIns="32585" numCol="1" anchor="ctr" anchorCtr="0" compatLnSpc="1">
            <a:prstTxWarp prst="textNoShape">
              <a:avLst/>
            </a:prstTxWarp>
          </a:bodyPr>
          <a:lstStyle/>
          <a:p>
            <a:pPr lvl="0"/>
            <a:r>
              <a:rPr lang="en-US" smtClean="0"/>
              <a:t>Click to edit Master title style</a:t>
            </a:r>
          </a:p>
        </p:txBody>
      </p:sp>
      <p:sp>
        <p:nvSpPr>
          <p:cNvPr id="1030" name="Rectangle 16"/>
          <p:cNvSpPr>
            <a:spLocks noGrp="1" noChangeArrowheads="1"/>
          </p:cNvSpPr>
          <p:nvPr>
            <p:ph type="body" idx="1"/>
          </p:nvPr>
        </p:nvSpPr>
        <p:spPr bwMode="auto">
          <a:xfrm>
            <a:off x="520700" y="3759200"/>
            <a:ext cx="7480300" cy="177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5967" tIns="325967" rIns="325967" bIns="325967"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86041" name="Rectangle 25"/>
          <p:cNvSpPr>
            <a:spLocks noChangeArrowheads="1"/>
          </p:cNvSpPr>
          <p:nvPr userDrawn="1"/>
        </p:nvSpPr>
        <p:spPr bwMode="auto">
          <a:xfrm>
            <a:off x="0" y="0"/>
            <a:ext cx="32918400" cy="21945600"/>
          </a:xfrm>
          <a:prstGeom prst="rect">
            <a:avLst/>
          </a:prstGeom>
          <a:noFill/>
          <a:ln w="3175">
            <a:solidFill>
              <a:schemeClr val="tx2"/>
            </a:solidFill>
            <a:miter lim="800000"/>
            <a:headEnd/>
            <a:tailEnd/>
          </a:ln>
          <a:effectLst/>
        </p:spPr>
        <p:txBody>
          <a:bodyPr wrap="none" anchor="ctr"/>
          <a:lstStyle/>
          <a:p>
            <a:pPr>
              <a:defRPr/>
            </a:pPr>
            <a:endParaRPr lang="en-US"/>
          </a:p>
        </p:txBody>
      </p:sp>
      <p:sp>
        <p:nvSpPr>
          <p:cNvPr id="86048" name="Rectangle 32"/>
          <p:cNvSpPr>
            <a:spLocks noChangeArrowheads="1"/>
          </p:cNvSpPr>
          <p:nvPr userDrawn="1"/>
        </p:nvSpPr>
        <p:spPr bwMode="auto">
          <a:xfrm>
            <a:off x="8618538" y="3759200"/>
            <a:ext cx="7486650" cy="17708563"/>
          </a:xfrm>
          <a:prstGeom prst="rect">
            <a:avLst/>
          </a:prstGeom>
          <a:solidFill>
            <a:srgbClr val="FFFFFF"/>
          </a:solidFill>
          <a:ln w="9525">
            <a:solidFill>
              <a:schemeClr val="tx1"/>
            </a:solidFill>
            <a:miter lim="800000"/>
            <a:headEnd/>
            <a:tailEnd/>
          </a:ln>
          <a:effectLst/>
        </p:spPr>
        <p:txBody>
          <a:bodyPr wrap="none" anchor="ctr"/>
          <a:lstStyle/>
          <a:p>
            <a:pPr>
              <a:defRPr/>
            </a:pPr>
            <a:endParaRPr lang="en-US"/>
          </a:p>
        </p:txBody>
      </p:sp>
      <p:sp>
        <p:nvSpPr>
          <p:cNvPr id="86050" name="Rectangle 34"/>
          <p:cNvSpPr>
            <a:spLocks noChangeArrowheads="1"/>
          </p:cNvSpPr>
          <p:nvPr userDrawn="1"/>
        </p:nvSpPr>
        <p:spPr bwMode="auto">
          <a:xfrm>
            <a:off x="16705263" y="3759200"/>
            <a:ext cx="7486650" cy="17708563"/>
          </a:xfrm>
          <a:prstGeom prst="rect">
            <a:avLst/>
          </a:prstGeom>
          <a:solidFill>
            <a:srgbClr val="FFFFFF"/>
          </a:solidFill>
          <a:ln w="9525">
            <a:solidFill>
              <a:schemeClr val="tx1"/>
            </a:solidFill>
            <a:miter lim="800000"/>
            <a:headEnd/>
            <a:tailEnd/>
          </a:ln>
          <a:effectLst/>
        </p:spPr>
        <p:txBody>
          <a:bodyPr wrap="none" anchor="ctr"/>
          <a:lstStyle/>
          <a:p>
            <a:pPr>
              <a:defRPr/>
            </a:pPr>
            <a:endParaRPr lang="en-US"/>
          </a:p>
        </p:txBody>
      </p:sp>
      <p:sp>
        <p:nvSpPr>
          <p:cNvPr id="86051" name="Rectangle 35"/>
          <p:cNvSpPr>
            <a:spLocks noChangeArrowheads="1"/>
          </p:cNvSpPr>
          <p:nvPr userDrawn="1"/>
        </p:nvSpPr>
        <p:spPr bwMode="auto">
          <a:xfrm>
            <a:off x="24809450" y="3759200"/>
            <a:ext cx="7486650" cy="17708563"/>
          </a:xfrm>
          <a:prstGeom prst="rect">
            <a:avLst/>
          </a:prstGeom>
          <a:solidFill>
            <a:srgbClr val="FFFFFF"/>
          </a:solidFill>
          <a:ln w="9525">
            <a:solidFill>
              <a:schemeClr val="tx1"/>
            </a:solidFill>
            <a:miter lim="800000"/>
            <a:headEnd/>
            <a:tailEnd/>
          </a:ln>
          <a:effectLst/>
        </p:spPr>
        <p:txBody>
          <a:bodyPr wrap="none" anchor="ctr"/>
          <a:lstStyle/>
          <a:p>
            <a:pPr>
              <a:defRPr/>
            </a:pPr>
            <a:endParaRPr lang="en-US"/>
          </a:p>
        </p:txBody>
      </p:sp>
      <p:sp>
        <p:nvSpPr>
          <p:cNvPr id="86053" name="Line 37"/>
          <p:cNvSpPr>
            <a:spLocks noChangeShapeType="1"/>
          </p:cNvSpPr>
          <p:nvPr userDrawn="1"/>
        </p:nvSpPr>
        <p:spPr bwMode="auto">
          <a:xfrm>
            <a:off x="0" y="3200400"/>
            <a:ext cx="32918400" cy="0"/>
          </a:xfrm>
          <a:prstGeom prst="line">
            <a:avLst/>
          </a:prstGeom>
          <a:noFill/>
          <a:ln w="190500">
            <a:solidFill>
              <a:srgbClr val="FF9900"/>
            </a:solidFill>
            <a:round/>
            <a:headEnd/>
            <a:tailEnd/>
          </a:ln>
          <a:effectLst/>
        </p:spPr>
        <p:txBody>
          <a:bodyPr lIns="329184" tIns="329184" rIns="329184" bIns="329184">
            <a:spAutoFit/>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652463" rtl="0" eaLnBrk="0" fontAlgn="base" hangingPunct="0">
        <a:spcBef>
          <a:spcPct val="0"/>
        </a:spcBef>
        <a:spcAft>
          <a:spcPct val="0"/>
        </a:spcAft>
        <a:defRPr sz="6100">
          <a:solidFill>
            <a:srgbClr val="FFFFFF"/>
          </a:solidFill>
          <a:latin typeface="+mj-lt"/>
          <a:ea typeface="+mj-ea"/>
          <a:cs typeface="+mj-cs"/>
        </a:defRPr>
      </a:lvl1pPr>
      <a:lvl2pPr algn="ctr" defTabSz="652463" rtl="0" eaLnBrk="0" fontAlgn="base" hangingPunct="0">
        <a:spcBef>
          <a:spcPct val="0"/>
        </a:spcBef>
        <a:spcAft>
          <a:spcPct val="0"/>
        </a:spcAft>
        <a:defRPr sz="6100">
          <a:solidFill>
            <a:srgbClr val="FFFFFF"/>
          </a:solidFill>
          <a:latin typeface="Arial Black" pitchFamily="34" charset="0"/>
        </a:defRPr>
      </a:lvl2pPr>
      <a:lvl3pPr algn="ctr" defTabSz="652463" rtl="0" eaLnBrk="0" fontAlgn="base" hangingPunct="0">
        <a:spcBef>
          <a:spcPct val="0"/>
        </a:spcBef>
        <a:spcAft>
          <a:spcPct val="0"/>
        </a:spcAft>
        <a:defRPr sz="6100">
          <a:solidFill>
            <a:srgbClr val="FFFFFF"/>
          </a:solidFill>
          <a:latin typeface="Arial Black" pitchFamily="34" charset="0"/>
        </a:defRPr>
      </a:lvl3pPr>
      <a:lvl4pPr algn="ctr" defTabSz="652463" rtl="0" eaLnBrk="0" fontAlgn="base" hangingPunct="0">
        <a:spcBef>
          <a:spcPct val="0"/>
        </a:spcBef>
        <a:spcAft>
          <a:spcPct val="0"/>
        </a:spcAft>
        <a:defRPr sz="6100">
          <a:solidFill>
            <a:srgbClr val="FFFFFF"/>
          </a:solidFill>
          <a:latin typeface="Arial Black" pitchFamily="34" charset="0"/>
        </a:defRPr>
      </a:lvl4pPr>
      <a:lvl5pPr algn="ctr" defTabSz="652463" rtl="0" eaLnBrk="0" fontAlgn="base" hangingPunct="0">
        <a:spcBef>
          <a:spcPct val="0"/>
        </a:spcBef>
        <a:spcAft>
          <a:spcPct val="0"/>
        </a:spcAft>
        <a:defRPr sz="6100">
          <a:solidFill>
            <a:srgbClr val="FFFFFF"/>
          </a:solidFill>
          <a:latin typeface="Arial Black" pitchFamily="34" charset="0"/>
        </a:defRPr>
      </a:lvl5pPr>
      <a:lvl6pPr marL="457200" algn="ctr" defTabSz="652463" rtl="0" fontAlgn="base">
        <a:spcBef>
          <a:spcPct val="0"/>
        </a:spcBef>
        <a:spcAft>
          <a:spcPct val="0"/>
        </a:spcAft>
        <a:defRPr sz="6100">
          <a:solidFill>
            <a:srgbClr val="FFFFFF"/>
          </a:solidFill>
          <a:latin typeface="Arial Black" pitchFamily="34" charset="0"/>
        </a:defRPr>
      </a:lvl6pPr>
      <a:lvl7pPr marL="914400" algn="ctr" defTabSz="652463" rtl="0" fontAlgn="base">
        <a:spcBef>
          <a:spcPct val="0"/>
        </a:spcBef>
        <a:spcAft>
          <a:spcPct val="0"/>
        </a:spcAft>
        <a:defRPr sz="6100">
          <a:solidFill>
            <a:srgbClr val="FFFFFF"/>
          </a:solidFill>
          <a:latin typeface="Arial Black" pitchFamily="34" charset="0"/>
        </a:defRPr>
      </a:lvl7pPr>
      <a:lvl8pPr marL="1371600" algn="ctr" defTabSz="652463" rtl="0" fontAlgn="base">
        <a:spcBef>
          <a:spcPct val="0"/>
        </a:spcBef>
        <a:spcAft>
          <a:spcPct val="0"/>
        </a:spcAft>
        <a:defRPr sz="6100">
          <a:solidFill>
            <a:srgbClr val="FFFFFF"/>
          </a:solidFill>
          <a:latin typeface="Arial Black" pitchFamily="34" charset="0"/>
        </a:defRPr>
      </a:lvl8pPr>
      <a:lvl9pPr marL="1828800" algn="ctr" defTabSz="652463" rtl="0" fontAlgn="base">
        <a:spcBef>
          <a:spcPct val="0"/>
        </a:spcBef>
        <a:spcAft>
          <a:spcPct val="0"/>
        </a:spcAft>
        <a:defRPr sz="6100">
          <a:solidFill>
            <a:srgbClr val="FFFFFF"/>
          </a:solidFill>
          <a:latin typeface="Arial Black" pitchFamily="34" charset="0"/>
        </a:defRPr>
      </a:lvl9pPr>
    </p:titleStyle>
    <p:bodyStyle>
      <a:lvl1pPr marL="244475" indent="-244475" algn="l" defTabSz="652463" rtl="0" eaLnBrk="0" fontAlgn="base" hangingPunct="0">
        <a:spcBef>
          <a:spcPct val="20000"/>
        </a:spcBef>
        <a:spcAft>
          <a:spcPct val="0"/>
        </a:spcAft>
        <a:buChar char="•"/>
        <a:defRPr sz="2100">
          <a:solidFill>
            <a:schemeClr val="tx1"/>
          </a:solidFill>
          <a:latin typeface="+mn-lt"/>
          <a:ea typeface="+mn-ea"/>
          <a:cs typeface="+mn-cs"/>
        </a:defRPr>
      </a:lvl1pPr>
      <a:lvl2pPr marL="528638" indent="-201613" algn="l" defTabSz="652463" rtl="0" eaLnBrk="0" fontAlgn="base" hangingPunct="0">
        <a:spcBef>
          <a:spcPct val="20000"/>
        </a:spcBef>
        <a:spcAft>
          <a:spcPct val="0"/>
        </a:spcAft>
        <a:buChar char="–"/>
        <a:defRPr sz="2100">
          <a:solidFill>
            <a:schemeClr val="tx1"/>
          </a:solidFill>
          <a:latin typeface="+mn-lt"/>
        </a:defRPr>
      </a:lvl2pPr>
      <a:lvl3pPr marL="815975" indent="-163513" algn="l" defTabSz="652463" rtl="0" eaLnBrk="0" fontAlgn="base" hangingPunct="0">
        <a:spcBef>
          <a:spcPct val="20000"/>
        </a:spcBef>
        <a:spcAft>
          <a:spcPct val="0"/>
        </a:spcAft>
        <a:buChar char="•"/>
        <a:defRPr sz="1700">
          <a:solidFill>
            <a:schemeClr val="tx1"/>
          </a:solidFill>
          <a:latin typeface="+mn-lt"/>
        </a:defRPr>
      </a:lvl3pPr>
      <a:lvl4pPr marL="1143000" indent="-163513" algn="l" defTabSz="652463" rtl="0" eaLnBrk="0" fontAlgn="base" hangingPunct="0">
        <a:spcBef>
          <a:spcPct val="20000"/>
        </a:spcBef>
        <a:spcAft>
          <a:spcPct val="0"/>
        </a:spcAft>
        <a:buChar char="–"/>
        <a:defRPr sz="1400">
          <a:solidFill>
            <a:schemeClr val="tx1"/>
          </a:solidFill>
          <a:latin typeface="+mn-lt"/>
        </a:defRPr>
      </a:lvl4pPr>
      <a:lvl5pPr marL="1470025" indent="-163513" algn="l" defTabSz="652463" rtl="0" eaLnBrk="0" fontAlgn="base" hangingPunct="0">
        <a:spcBef>
          <a:spcPct val="20000"/>
        </a:spcBef>
        <a:spcAft>
          <a:spcPct val="0"/>
        </a:spcAft>
        <a:buChar char="»"/>
        <a:defRPr sz="1400">
          <a:solidFill>
            <a:schemeClr val="tx1"/>
          </a:solidFill>
          <a:latin typeface="+mn-lt"/>
        </a:defRPr>
      </a:lvl5pPr>
      <a:lvl6pPr marL="1927225" indent="-163513" algn="l" defTabSz="652463" rtl="0" fontAlgn="base">
        <a:spcBef>
          <a:spcPct val="20000"/>
        </a:spcBef>
        <a:spcAft>
          <a:spcPct val="0"/>
        </a:spcAft>
        <a:buChar char="»"/>
        <a:defRPr sz="1400">
          <a:solidFill>
            <a:schemeClr val="tx1"/>
          </a:solidFill>
          <a:latin typeface="+mn-lt"/>
        </a:defRPr>
      </a:lvl6pPr>
      <a:lvl7pPr marL="2384425" indent="-163513" algn="l" defTabSz="652463" rtl="0" fontAlgn="base">
        <a:spcBef>
          <a:spcPct val="20000"/>
        </a:spcBef>
        <a:spcAft>
          <a:spcPct val="0"/>
        </a:spcAft>
        <a:buChar char="»"/>
        <a:defRPr sz="1400">
          <a:solidFill>
            <a:schemeClr val="tx1"/>
          </a:solidFill>
          <a:latin typeface="+mn-lt"/>
        </a:defRPr>
      </a:lvl7pPr>
      <a:lvl8pPr marL="2841625" indent="-163513" algn="l" defTabSz="652463" rtl="0" fontAlgn="base">
        <a:spcBef>
          <a:spcPct val="20000"/>
        </a:spcBef>
        <a:spcAft>
          <a:spcPct val="0"/>
        </a:spcAft>
        <a:buChar char="»"/>
        <a:defRPr sz="1400">
          <a:solidFill>
            <a:schemeClr val="tx1"/>
          </a:solidFill>
          <a:latin typeface="+mn-lt"/>
        </a:defRPr>
      </a:lvl8pPr>
      <a:lvl9pPr marL="3298825" indent="-163513" algn="l" defTabSz="652463"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ChangeArrowheads="1"/>
          </p:cNvSpPr>
          <p:nvPr userDrawn="1"/>
        </p:nvSpPr>
        <p:spPr bwMode="auto">
          <a:xfrm>
            <a:off x="0" y="0"/>
            <a:ext cx="32918400" cy="32004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0227" name="Rectangle 3"/>
          <p:cNvSpPr>
            <a:spLocks noChangeArrowheads="1"/>
          </p:cNvSpPr>
          <p:nvPr userDrawn="1"/>
        </p:nvSpPr>
        <p:spPr bwMode="auto">
          <a:xfrm>
            <a:off x="520700" y="3759200"/>
            <a:ext cx="7480300" cy="17708563"/>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0228" name="Rectangle 4"/>
          <p:cNvSpPr>
            <a:spLocks noChangeArrowheads="1"/>
          </p:cNvSpPr>
          <p:nvPr userDrawn="1"/>
        </p:nvSpPr>
        <p:spPr bwMode="auto">
          <a:xfrm>
            <a:off x="0" y="3200400"/>
            <a:ext cx="32918400" cy="87313"/>
          </a:xfrm>
          <a:prstGeom prst="rect">
            <a:avLst/>
          </a:prstGeom>
          <a:solidFill>
            <a:srgbClr val="660000"/>
          </a:solidFill>
          <a:ln w="9525">
            <a:noFill/>
            <a:miter lim="800000"/>
            <a:headEnd/>
            <a:tailEnd/>
          </a:ln>
          <a:effectLst/>
        </p:spPr>
        <p:txBody>
          <a:bodyPr wrap="none" anchor="ctr"/>
          <a:lstStyle/>
          <a:p>
            <a:pPr>
              <a:defRPr/>
            </a:pPr>
            <a:endParaRPr lang="en-US"/>
          </a:p>
        </p:txBody>
      </p:sp>
      <p:sp>
        <p:nvSpPr>
          <p:cNvPr id="180229" name="Text Box 5"/>
          <p:cNvSpPr txBox="1">
            <a:spLocks noChangeArrowheads="1"/>
          </p:cNvSpPr>
          <p:nvPr userDrawn="1"/>
        </p:nvSpPr>
        <p:spPr bwMode="auto">
          <a:xfrm>
            <a:off x="457200" y="21629688"/>
            <a:ext cx="1885950" cy="230187"/>
          </a:xfrm>
          <a:prstGeom prst="rect">
            <a:avLst/>
          </a:prstGeom>
          <a:noFill/>
          <a:ln w="9525">
            <a:noFill/>
            <a:miter lim="800000"/>
            <a:headEnd/>
            <a:tailEnd/>
          </a:ln>
          <a:effectLst/>
        </p:spPr>
        <p:txBody>
          <a:bodyPr lIns="65183" tIns="32585" rIns="65183" bIns="32585">
            <a:spAutoFit/>
          </a:bodyPr>
          <a:lstStyle/>
          <a:p>
            <a:pPr defTabSz="652463" eaLnBrk="0" hangingPunct="0">
              <a:lnSpc>
                <a:spcPct val="65000"/>
              </a:lnSpc>
              <a:spcBef>
                <a:spcPct val="50000"/>
              </a:spcBef>
              <a:defRPr/>
            </a:pPr>
            <a:r>
              <a:rPr lang="en-US" sz="400" b="1">
                <a:solidFill>
                  <a:schemeClr val="bg2"/>
                </a:solidFill>
                <a:latin typeface="Arial" pitchFamily="34" charset="0"/>
              </a:rPr>
              <a:t>POSTER TEMPLATE BY:</a:t>
            </a:r>
          </a:p>
          <a:p>
            <a:pPr defTabSz="652463" eaLnBrk="0" hangingPunct="0">
              <a:lnSpc>
                <a:spcPct val="65000"/>
              </a:lnSpc>
              <a:spcBef>
                <a:spcPct val="50000"/>
              </a:spcBef>
              <a:defRPr/>
            </a:pPr>
            <a:r>
              <a:rPr lang="en-US" sz="700" b="1">
                <a:solidFill>
                  <a:schemeClr val="bg2"/>
                </a:solidFill>
                <a:latin typeface="Arial" pitchFamily="34" charset="0"/>
              </a:rPr>
              <a:t>www.PosterPresentations.com</a:t>
            </a:r>
          </a:p>
        </p:txBody>
      </p:sp>
      <p:sp>
        <p:nvSpPr>
          <p:cNvPr id="2054" name="Rectangle 6"/>
          <p:cNvSpPr>
            <a:spLocks noGrp="1" noChangeArrowheads="1"/>
          </p:cNvSpPr>
          <p:nvPr>
            <p:ph type="title"/>
          </p:nvPr>
        </p:nvSpPr>
        <p:spPr bwMode="auto">
          <a:xfrm>
            <a:off x="720725" y="849313"/>
            <a:ext cx="3144361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183" tIns="32585" rIns="65183" bIns="32585"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body" idx="1"/>
          </p:nvPr>
        </p:nvSpPr>
        <p:spPr bwMode="auto">
          <a:xfrm>
            <a:off x="520700" y="3759200"/>
            <a:ext cx="7480300" cy="177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5967" tIns="325967" rIns="325967" bIns="325967"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0232" name="Rectangle 8"/>
          <p:cNvSpPr>
            <a:spLocks noChangeArrowheads="1"/>
          </p:cNvSpPr>
          <p:nvPr userDrawn="1"/>
        </p:nvSpPr>
        <p:spPr bwMode="auto">
          <a:xfrm>
            <a:off x="0" y="0"/>
            <a:ext cx="32918400" cy="21945600"/>
          </a:xfrm>
          <a:prstGeom prst="rect">
            <a:avLst/>
          </a:prstGeom>
          <a:noFill/>
          <a:ln w="3175">
            <a:solidFill>
              <a:schemeClr val="tx2"/>
            </a:solidFill>
            <a:miter lim="800000"/>
            <a:headEnd/>
            <a:tailEnd/>
          </a:ln>
          <a:effectLst/>
        </p:spPr>
        <p:txBody>
          <a:bodyPr wrap="none" anchor="ctr"/>
          <a:lstStyle/>
          <a:p>
            <a:pPr>
              <a:defRPr/>
            </a:pPr>
            <a:endParaRPr lang="en-US"/>
          </a:p>
        </p:txBody>
      </p:sp>
      <p:sp>
        <p:nvSpPr>
          <p:cNvPr id="180233" name="Rectangle 9"/>
          <p:cNvSpPr>
            <a:spLocks noChangeArrowheads="1"/>
          </p:cNvSpPr>
          <p:nvPr userDrawn="1"/>
        </p:nvSpPr>
        <p:spPr bwMode="auto">
          <a:xfrm>
            <a:off x="8618538" y="3759200"/>
            <a:ext cx="15573375" cy="17708563"/>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0235" name="Rectangle 11"/>
          <p:cNvSpPr>
            <a:spLocks noChangeArrowheads="1"/>
          </p:cNvSpPr>
          <p:nvPr userDrawn="1"/>
        </p:nvSpPr>
        <p:spPr bwMode="auto">
          <a:xfrm>
            <a:off x="24809450" y="3759200"/>
            <a:ext cx="7486650" cy="17708563"/>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52463" rtl="0" eaLnBrk="0" fontAlgn="base" hangingPunct="0">
        <a:spcBef>
          <a:spcPct val="0"/>
        </a:spcBef>
        <a:spcAft>
          <a:spcPct val="0"/>
        </a:spcAft>
        <a:defRPr sz="6100">
          <a:solidFill>
            <a:schemeClr val="tx2"/>
          </a:solidFill>
          <a:latin typeface="+mj-lt"/>
          <a:ea typeface="+mj-ea"/>
          <a:cs typeface="+mj-cs"/>
        </a:defRPr>
      </a:lvl1pPr>
      <a:lvl2pPr algn="ctr" defTabSz="652463" rtl="0" eaLnBrk="0" fontAlgn="base" hangingPunct="0">
        <a:spcBef>
          <a:spcPct val="0"/>
        </a:spcBef>
        <a:spcAft>
          <a:spcPct val="0"/>
        </a:spcAft>
        <a:defRPr sz="6100">
          <a:solidFill>
            <a:schemeClr val="tx2"/>
          </a:solidFill>
          <a:latin typeface="Arial Black" pitchFamily="34" charset="0"/>
        </a:defRPr>
      </a:lvl2pPr>
      <a:lvl3pPr algn="ctr" defTabSz="652463" rtl="0" eaLnBrk="0" fontAlgn="base" hangingPunct="0">
        <a:spcBef>
          <a:spcPct val="0"/>
        </a:spcBef>
        <a:spcAft>
          <a:spcPct val="0"/>
        </a:spcAft>
        <a:defRPr sz="6100">
          <a:solidFill>
            <a:schemeClr val="tx2"/>
          </a:solidFill>
          <a:latin typeface="Arial Black" pitchFamily="34" charset="0"/>
        </a:defRPr>
      </a:lvl3pPr>
      <a:lvl4pPr algn="ctr" defTabSz="652463" rtl="0" eaLnBrk="0" fontAlgn="base" hangingPunct="0">
        <a:spcBef>
          <a:spcPct val="0"/>
        </a:spcBef>
        <a:spcAft>
          <a:spcPct val="0"/>
        </a:spcAft>
        <a:defRPr sz="6100">
          <a:solidFill>
            <a:schemeClr val="tx2"/>
          </a:solidFill>
          <a:latin typeface="Arial Black" pitchFamily="34" charset="0"/>
        </a:defRPr>
      </a:lvl4pPr>
      <a:lvl5pPr algn="ctr" defTabSz="652463" rtl="0" eaLnBrk="0" fontAlgn="base" hangingPunct="0">
        <a:spcBef>
          <a:spcPct val="0"/>
        </a:spcBef>
        <a:spcAft>
          <a:spcPct val="0"/>
        </a:spcAft>
        <a:defRPr sz="6100">
          <a:solidFill>
            <a:schemeClr val="tx2"/>
          </a:solidFill>
          <a:latin typeface="Arial Black" pitchFamily="34" charset="0"/>
        </a:defRPr>
      </a:lvl5pPr>
      <a:lvl6pPr marL="457200" algn="ctr" defTabSz="652463" rtl="0" fontAlgn="base">
        <a:spcBef>
          <a:spcPct val="0"/>
        </a:spcBef>
        <a:spcAft>
          <a:spcPct val="0"/>
        </a:spcAft>
        <a:defRPr sz="6100">
          <a:solidFill>
            <a:schemeClr val="tx2"/>
          </a:solidFill>
          <a:latin typeface="Arial Black" pitchFamily="34" charset="0"/>
        </a:defRPr>
      </a:lvl6pPr>
      <a:lvl7pPr marL="914400" algn="ctr" defTabSz="652463" rtl="0" fontAlgn="base">
        <a:spcBef>
          <a:spcPct val="0"/>
        </a:spcBef>
        <a:spcAft>
          <a:spcPct val="0"/>
        </a:spcAft>
        <a:defRPr sz="6100">
          <a:solidFill>
            <a:schemeClr val="tx2"/>
          </a:solidFill>
          <a:latin typeface="Arial Black" pitchFamily="34" charset="0"/>
        </a:defRPr>
      </a:lvl7pPr>
      <a:lvl8pPr marL="1371600" algn="ctr" defTabSz="652463" rtl="0" fontAlgn="base">
        <a:spcBef>
          <a:spcPct val="0"/>
        </a:spcBef>
        <a:spcAft>
          <a:spcPct val="0"/>
        </a:spcAft>
        <a:defRPr sz="6100">
          <a:solidFill>
            <a:schemeClr val="tx2"/>
          </a:solidFill>
          <a:latin typeface="Arial Black" pitchFamily="34" charset="0"/>
        </a:defRPr>
      </a:lvl8pPr>
      <a:lvl9pPr marL="1828800" algn="ctr" defTabSz="652463" rtl="0" fontAlgn="base">
        <a:spcBef>
          <a:spcPct val="0"/>
        </a:spcBef>
        <a:spcAft>
          <a:spcPct val="0"/>
        </a:spcAft>
        <a:defRPr sz="6100">
          <a:solidFill>
            <a:schemeClr val="tx2"/>
          </a:solidFill>
          <a:latin typeface="Arial Black" pitchFamily="34" charset="0"/>
        </a:defRPr>
      </a:lvl9pPr>
    </p:titleStyle>
    <p:bodyStyle>
      <a:lvl1pPr marL="244475" indent="-244475" algn="l" defTabSz="652463" rtl="0" eaLnBrk="0" fontAlgn="base" hangingPunct="0">
        <a:spcBef>
          <a:spcPct val="20000"/>
        </a:spcBef>
        <a:spcAft>
          <a:spcPct val="0"/>
        </a:spcAft>
        <a:buChar char="•"/>
        <a:defRPr sz="2100">
          <a:solidFill>
            <a:schemeClr val="tx1"/>
          </a:solidFill>
          <a:latin typeface="+mn-lt"/>
          <a:ea typeface="+mn-ea"/>
          <a:cs typeface="+mn-cs"/>
        </a:defRPr>
      </a:lvl1pPr>
      <a:lvl2pPr marL="528638" indent="-201613" algn="l" defTabSz="652463" rtl="0" eaLnBrk="0" fontAlgn="base" hangingPunct="0">
        <a:spcBef>
          <a:spcPct val="20000"/>
        </a:spcBef>
        <a:spcAft>
          <a:spcPct val="0"/>
        </a:spcAft>
        <a:buChar char="–"/>
        <a:defRPr sz="2100">
          <a:solidFill>
            <a:schemeClr val="tx1"/>
          </a:solidFill>
          <a:latin typeface="+mn-lt"/>
        </a:defRPr>
      </a:lvl2pPr>
      <a:lvl3pPr marL="815975" indent="-163513" algn="l" defTabSz="652463" rtl="0" eaLnBrk="0" fontAlgn="base" hangingPunct="0">
        <a:spcBef>
          <a:spcPct val="20000"/>
        </a:spcBef>
        <a:spcAft>
          <a:spcPct val="0"/>
        </a:spcAft>
        <a:buChar char="•"/>
        <a:defRPr sz="1700">
          <a:solidFill>
            <a:schemeClr val="tx1"/>
          </a:solidFill>
          <a:latin typeface="+mn-lt"/>
        </a:defRPr>
      </a:lvl3pPr>
      <a:lvl4pPr marL="1143000" indent="-163513" algn="l" defTabSz="652463" rtl="0" eaLnBrk="0" fontAlgn="base" hangingPunct="0">
        <a:spcBef>
          <a:spcPct val="20000"/>
        </a:spcBef>
        <a:spcAft>
          <a:spcPct val="0"/>
        </a:spcAft>
        <a:buChar char="–"/>
        <a:defRPr sz="1400">
          <a:solidFill>
            <a:schemeClr val="tx1"/>
          </a:solidFill>
          <a:latin typeface="+mn-lt"/>
        </a:defRPr>
      </a:lvl4pPr>
      <a:lvl5pPr marL="1470025" indent="-163513" algn="l" defTabSz="652463" rtl="0" eaLnBrk="0" fontAlgn="base" hangingPunct="0">
        <a:spcBef>
          <a:spcPct val="20000"/>
        </a:spcBef>
        <a:spcAft>
          <a:spcPct val="0"/>
        </a:spcAft>
        <a:buChar char="»"/>
        <a:defRPr sz="1400">
          <a:solidFill>
            <a:schemeClr val="tx1"/>
          </a:solidFill>
          <a:latin typeface="+mn-lt"/>
        </a:defRPr>
      </a:lvl5pPr>
      <a:lvl6pPr marL="1927225" indent="-163513" algn="l" defTabSz="652463" rtl="0" fontAlgn="base">
        <a:spcBef>
          <a:spcPct val="20000"/>
        </a:spcBef>
        <a:spcAft>
          <a:spcPct val="0"/>
        </a:spcAft>
        <a:buChar char="»"/>
        <a:defRPr sz="1400">
          <a:solidFill>
            <a:schemeClr val="tx1"/>
          </a:solidFill>
          <a:latin typeface="+mn-lt"/>
        </a:defRPr>
      </a:lvl6pPr>
      <a:lvl7pPr marL="2384425" indent="-163513" algn="l" defTabSz="652463" rtl="0" fontAlgn="base">
        <a:spcBef>
          <a:spcPct val="20000"/>
        </a:spcBef>
        <a:spcAft>
          <a:spcPct val="0"/>
        </a:spcAft>
        <a:buChar char="»"/>
        <a:defRPr sz="1400">
          <a:solidFill>
            <a:schemeClr val="tx1"/>
          </a:solidFill>
          <a:latin typeface="+mn-lt"/>
        </a:defRPr>
      </a:lvl7pPr>
      <a:lvl8pPr marL="2841625" indent="-163513" algn="l" defTabSz="652463" rtl="0" fontAlgn="base">
        <a:spcBef>
          <a:spcPct val="20000"/>
        </a:spcBef>
        <a:spcAft>
          <a:spcPct val="0"/>
        </a:spcAft>
        <a:buChar char="»"/>
        <a:defRPr sz="1400">
          <a:solidFill>
            <a:schemeClr val="tx1"/>
          </a:solidFill>
          <a:latin typeface="+mn-lt"/>
        </a:defRPr>
      </a:lvl8pPr>
      <a:lvl9pPr marL="3298825" indent="-163513" algn="l" defTabSz="652463"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ChangeArrowheads="1"/>
          </p:cNvSpPr>
          <p:nvPr userDrawn="1"/>
        </p:nvSpPr>
        <p:spPr bwMode="auto">
          <a:xfrm>
            <a:off x="0" y="0"/>
            <a:ext cx="32918400" cy="32004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1251" name="Rectangle 3"/>
          <p:cNvSpPr>
            <a:spLocks noChangeArrowheads="1"/>
          </p:cNvSpPr>
          <p:nvPr userDrawn="1"/>
        </p:nvSpPr>
        <p:spPr bwMode="auto">
          <a:xfrm>
            <a:off x="520700" y="3759200"/>
            <a:ext cx="31775400" cy="17708563"/>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1252" name="Rectangle 4"/>
          <p:cNvSpPr>
            <a:spLocks noChangeArrowheads="1"/>
          </p:cNvSpPr>
          <p:nvPr userDrawn="1"/>
        </p:nvSpPr>
        <p:spPr bwMode="auto">
          <a:xfrm>
            <a:off x="0" y="3200400"/>
            <a:ext cx="32918400" cy="87313"/>
          </a:xfrm>
          <a:prstGeom prst="rect">
            <a:avLst/>
          </a:prstGeom>
          <a:solidFill>
            <a:srgbClr val="660000"/>
          </a:solidFill>
          <a:ln w="9525">
            <a:noFill/>
            <a:miter lim="800000"/>
            <a:headEnd/>
            <a:tailEnd/>
          </a:ln>
          <a:effectLst/>
        </p:spPr>
        <p:txBody>
          <a:bodyPr wrap="none" anchor="ctr"/>
          <a:lstStyle/>
          <a:p>
            <a:pPr>
              <a:defRPr/>
            </a:pPr>
            <a:endParaRPr lang="en-US"/>
          </a:p>
        </p:txBody>
      </p:sp>
      <p:sp>
        <p:nvSpPr>
          <p:cNvPr id="181253" name="Text Box 5"/>
          <p:cNvSpPr txBox="1">
            <a:spLocks noChangeArrowheads="1"/>
          </p:cNvSpPr>
          <p:nvPr userDrawn="1"/>
        </p:nvSpPr>
        <p:spPr bwMode="auto">
          <a:xfrm>
            <a:off x="457200" y="21629688"/>
            <a:ext cx="1885950" cy="230187"/>
          </a:xfrm>
          <a:prstGeom prst="rect">
            <a:avLst/>
          </a:prstGeom>
          <a:noFill/>
          <a:ln w="9525">
            <a:noFill/>
            <a:miter lim="800000"/>
            <a:headEnd/>
            <a:tailEnd/>
          </a:ln>
          <a:effectLst/>
        </p:spPr>
        <p:txBody>
          <a:bodyPr lIns="65183" tIns="32585" rIns="65183" bIns="32585">
            <a:spAutoFit/>
          </a:bodyPr>
          <a:lstStyle/>
          <a:p>
            <a:pPr defTabSz="652463" eaLnBrk="0" hangingPunct="0">
              <a:lnSpc>
                <a:spcPct val="65000"/>
              </a:lnSpc>
              <a:spcBef>
                <a:spcPct val="50000"/>
              </a:spcBef>
              <a:defRPr/>
            </a:pPr>
            <a:r>
              <a:rPr lang="en-US" sz="400" b="1">
                <a:solidFill>
                  <a:schemeClr val="bg2"/>
                </a:solidFill>
                <a:latin typeface="Arial" pitchFamily="34" charset="0"/>
              </a:rPr>
              <a:t>POSTER TEMPLATE BY:</a:t>
            </a:r>
          </a:p>
          <a:p>
            <a:pPr defTabSz="652463" eaLnBrk="0" hangingPunct="0">
              <a:lnSpc>
                <a:spcPct val="65000"/>
              </a:lnSpc>
              <a:spcBef>
                <a:spcPct val="50000"/>
              </a:spcBef>
              <a:defRPr/>
            </a:pPr>
            <a:r>
              <a:rPr lang="en-US" sz="700" b="1">
                <a:solidFill>
                  <a:schemeClr val="bg2"/>
                </a:solidFill>
                <a:latin typeface="Arial" pitchFamily="34" charset="0"/>
              </a:rPr>
              <a:t>www.PosterPresentations.com</a:t>
            </a:r>
          </a:p>
        </p:txBody>
      </p:sp>
      <p:sp>
        <p:nvSpPr>
          <p:cNvPr id="3078" name="Rectangle 6"/>
          <p:cNvSpPr>
            <a:spLocks noGrp="1" noChangeArrowheads="1"/>
          </p:cNvSpPr>
          <p:nvPr>
            <p:ph type="title"/>
          </p:nvPr>
        </p:nvSpPr>
        <p:spPr bwMode="auto">
          <a:xfrm>
            <a:off x="720725" y="849313"/>
            <a:ext cx="3144361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183" tIns="32585" rIns="65183" bIns="32585" numCol="1" anchor="ctr"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520700" y="3759200"/>
            <a:ext cx="31643638" cy="177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5967" tIns="325967" rIns="325967" bIns="325967"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1256" name="Rectangle 8"/>
          <p:cNvSpPr>
            <a:spLocks noChangeArrowheads="1"/>
          </p:cNvSpPr>
          <p:nvPr userDrawn="1"/>
        </p:nvSpPr>
        <p:spPr bwMode="auto">
          <a:xfrm>
            <a:off x="0" y="0"/>
            <a:ext cx="32918400" cy="21945600"/>
          </a:xfrm>
          <a:prstGeom prst="rect">
            <a:avLst/>
          </a:prstGeom>
          <a:noFill/>
          <a:ln w="3175">
            <a:solidFill>
              <a:schemeClr val="tx2"/>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52463" rtl="0" eaLnBrk="0" fontAlgn="base" hangingPunct="0">
        <a:spcBef>
          <a:spcPct val="0"/>
        </a:spcBef>
        <a:spcAft>
          <a:spcPct val="0"/>
        </a:spcAft>
        <a:defRPr sz="6100">
          <a:solidFill>
            <a:schemeClr val="tx2"/>
          </a:solidFill>
          <a:latin typeface="+mj-lt"/>
          <a:ea typeface="+mj-ea"/>
          <a:cs typeface="+mj-cs"/>
        </a:defRPr>
      </a:lvl1pPr>
      <a:lvl2pPr algn="ctr" defTabSz="652463" rtl="0" eaLnBrk="0" fontAlgn="base" hangingPunct="0">
        <a:spcBef>
          <a:spcPct val="0"/>
        </a:spcBef>
        <a:spcAft>
          <a:spcPct val="0"/>
        </a:spcAft>
        <a:defRPr sz="6100">
          <a:solidFill>
            <a:schemeClr val="tx2"/>
          </a:solidFill>
          <a:latin typeface="Arial Black" pitchFamily="34" charset="0"/>
        </a:defRPr>
      </a:lvl2pPr>
      <a:lvl3pPr algn="ctr" defTabSz="652463" rtl="0" eaLnBrk="0" fontAlgn="base" hangingPunct="0">
        <a:spcBef>
          <a:spcPct val="0"/>
        </a:spcBef>
        <a:spcAft>
          <a:spcPct val="0"/>
        </a:spcAft>
        <a:defRPr sz="6100">
          <a:solidFill>
            <a:schemeClr val="tx2"/>
          </a:solidFill>
          <a:latin typeface="Arial Black" pitchFamily="34" charset="0"/>
        </a:defRPr>
      </a:lvl3pPr>
      <a:lvl4pPr algn="ctr" defTabSz="652463" rtl="0" eaLnBrk="0" fontAlgn="base" hangingPunct="0">
        <a:spcBef>
          <a:spcPct val="0"/>
        </a:spcBef>
        <a:spcAft>
          <a:spcPct val="0"/>
        </a:spcAft>
        <a:defRPr sz="6100">
          <a:solidFill>
            <a:schemeClr val="tx2"/>
          </a:solidFill>
          <a:latin typeface="Arial Black" pitchFamily="34" charset="0"/>
        </a:defRPr>
      </a:lvl4pPr>
      <a:lvl5pPr algn="ctr" defTabSz="652463" rtl="0" eaLnBrk="0" fontAlgn="base" hangingPunct="0">
        <a:spcBef>
          <a:spcPct val="0"/>
        </a:spcBef>
        <a:spcAft>
          <a:spcPct val="0"/>
        </a:spcAft>
        <a:defRPr sz="6100">
          <a:solidFill>
            <a:schemeClr val="tx2"/>
          </a:solidFill>
          <a:latin typeface="Arial Black" pitchFamily="34" charset="0"/>
        </a:defRPr>
      </a:lvl5pPr>
      <a:lvl6pPr marL="457200" algn="ctr" defTabSz="652463" rtl="0" fontAlgn="base">
        <a:spcBef>
          <a:spcPct val="0"/>
        </a:spcBef>
        <a:spcAft>
          <a:spcPct val="0"/>
        </a:spcAft>
        <a:defRPr sz="6100">
          <a:solidFill>
            <a:schemeClr val="tx2"/>
          </a:solidFill>
          <a:latin typeface="Arial Black" pitchFamily="34" charset="0"/>
        </a:defRPr>
      </a:lvl6pPr>
      <a:lvl7pPr marL="914400" algn="ctr" defTabSz="652463" rtl="0" fontAlgn="base">
        <a:spcBef>
          <a:spcPct val="0"/>
        </a:spcBef>
        <a:spcAft>
          <a:spcPct val="0"/>
        </a:spcAft>
        <a:defRPr sz="6100">
          <a:solidFill>
            <a:schemeClr val="tx2"/>
          </a:solidFill>
          <a:latin typeface="Arial Black" pitchFamily="34" charset="0"/>
        </a:defRPr>
      </a:lvl7pPr>
      <a:lvl8pPr marL="1371600" algn="ctr" defTabSz="652463" rtl="0" fontAlgn="base">
        <a:spcBef>
          <a:spcPct val="0"/>
        </a:spcBef>
        <a:spcAft>
          <a:spcPct val="0"/>
        </a:spcAft>
        <a:defRPr sz="6100">
          <a:solidFill>
            <a:schemeClr val="tx2"/>
          </a:solidFill>
          <a:latin typeface="Arial Black" pitchFamily="34" charset="0"/>
        </a:defRPr>
      </a:lvl8pPr>
      <a:lvl9pPr marL="1828800" algn="ctr" defTabSz="652463" rtl="0" fontAlgn="base">
        <a:spcBef>
          <a:spcPct val="0"/>
        </a:spcBef>
        <a:spcAft>
          <a:spcPct val="0"/>
        </a:spcAft>
        <a:defRPr sz="6100">
          <a:solidFill>
            <a:schemeClr val="tx2"/>
          </a:solidFill>
          <a:latin typeface="Arial Black" pitchFamily="34" charset="0"/>
        </a:defRPr>
      </a:lvl9pPr>
    </p:titleStyle>
    <p:bodyStyle>
      <a:lvl1pPr marL="244475" indent="-244475" algn="l" defTabSz="652463" rtl="0" eaLnBrk="0" fontAlgn="base" hangingPunct="0">
        <a:spcBef>
          <a:spcPct val="20000"/>
        </a:spcBef>
        <a:spcAft>
          <a:spcPct val="0"/>
        </a:spcAft>
        <a:buChar char="•"/>
        <a:defRPr sz="2100">
          <a:solidFill>
            <a:schemeClr val="tx1"/>
          </a:solidFill>
          <a:latin typeface="+mn-lt"/>
          <a:ea typeface="+mn-ea"/>
          <a:cs typeface="+mn-cs"/>
        </a:defRPr>
      </a:lvl1pPr>
      <a:lvl2pPr marL="528638" indent="-201613" algn="l" defTabSz="652463" rtl="0" eaLnBrk="0" fontAlgn="base" hangingPunct="0">
        <a:spcBef>
          <a:spcPct val="20000"/>
        </a:spcBef>
        <a:spcAft>
          <a:spcPct val="0"/>
        </a:spcAft>
        <a:buChar char="–"/>
        <a:defRPr sz="2100">
          <a:solidFill>
            <a:schemeClr val="tx1"/>
          </a:solidFill>
          <a:latin typeface="+mn-lt"/>
        </a:defRPr>
      </a:lvl2pPr>
      <a:lvl3pPr marL="815975" indent="-163513" algn="l" defTabSz="652463" rtl="0" eaLnBrk="0" fontAlgn="base" hangingPunct="0">
        <a:spcBef>
          <a:spcPct val="20000"/>
        </a:spcBef>
        <a:spcAft>
          <a:spcPct val="0"/>
        </a:spcAft>
        <a:buChar char="•"/>
        <a:defRPr sz="1700">
          <a:solidFill>
            <a:schemeClr val="tx1"/>
          </a:solidFill>
          <a:latin typeface="+mn-lt"/>
        </a:defRPr>
      </a:lvl3pPr>
      <a:lvl4pPr marL="1143000" indent="-163513" algn="l" defTabSz="652463" rtl="0" eaLnBrk="0" fontAlgn="base" hangingPunct="0">
        <a:spcBef>
          <a:spcPct val="20000"/>
        </a:spcBef>
        <a:spcAft>
          <a:spcPct val="0"/>
        </a:spcAft>
        <a:buChar char="–"/>
        <a:defRPr sz="1400">
          <a:solidFill>
            <a:schemeClr val="tx1"/>
          </a:solidFill>
          <a:latin typeface="+mn-lt"/>
        </a:defRPr>
      </a:lvl4pPr>
      <a:lvl5pPr marL="1470025" indent="-163513" algn="l" defTabSz="652463" rtl="0" eaLnBrk="0" fontAlgn="base" hangingPunct="0">
        <a:spcBef>
          <a:spcPct val="20000"/>
        </a:spcBef>
        <a:spcAft>
          <a:spcPct val="0"/>
        </a:spcAft>
        <a:buChar char="»"/>
        <a:defRPr sz="1400">
          <a:solidFill>
            <a:schemeClr val="tx1"/>
          </a:solidFill>
          <a:latin typeface="+mn-lt"/>
        </a:defRPr>
      </a:lvl5pPr>
      <a:lvl6pPr marL="1927225" indent="-163513" algn="l" defTabSz="652463" rtl="0" fontAlgn="base">
        <a:spcBef>
          <a:spcPct val="20000"/>
        </a:spcBef>
        <a:spcAft>
          <a:spcPct val="0"/>
        </a:spcAft>
        <a:buChar char="»"/>
        <a:defRPr sz="1400">
          <a:solidFill>
            <a:schemeClr val="tx1"/>
          </a:solidFill>
          <a:latin typeface="+mn-lt"/>
        </a:defRPr>
      </a:lvl6pPr>
      <a:lvl7pPr marL="2384425" indent="-163513" algn="l" defTabSz="652463" rtl="0" fontAlgn="base">
        <a:spcBef>
          <a:spcPct val="20000"/>
        </a:spcBef>
        <a:spcAft>
          <a:spcPct val="0"/>
        </a:spcAft>
        <a:buChar char="»"/>
        <a:defRPr sz="1400">
          <a:solidFill>
            <a:schemeClr val="tx1"/>
          </a:solidFill>
          <a:latin typeface="+mn-lt"/>
        </a:defRPr>
      </a:lvl7pPr>
      <a:lvl8pPr marL="2841625" indent="-163513" algn="l" defTabSz="652463" rtl="0" fontAlgn="base">
        <a:spcBef>
          <a:spcPct val="20000"/>
        </a:spcBef>
        <a:spcAft>
          <a:spcPct val="0"/>
        </a:spcAft>
        <a:buChar char="»"/>
        <a:defRPr sz="1400">
          <a:solidFill>
            <a:schemeClr val="tx1"/>
          </a:solidFill>
          <a:latin typeface="+mn-lt"/>
        </a:defRPr>
      </a:lvl8pPr>
      <a:lvl9pPr marL="3298825" indent="-163513" algn="l" defTabSz="652463"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5.png"/><Relationship Id="rId18" Type="http://schemas.openxmlformats.org/officeDocument/2006/relationships/image" Target="../media/image10.wmf"/><Relationship Id="rId26" Type="http://schemas.openxmlformats.org/officeDocument/2006/relationships/image" Target="../media/image18.png"/><Relationship Id="rId3" Type="http://schemas.openxmlformats.org/officeDocument/2006/relationships/tags" Target="../tags/tag4.xml"/><Relationship Id="rId21" Type="http://schemas.openxmlformats.org/officeDocument/2006/relationships/image" Target="../media/image13.png"/><Relationship Id="rId34" Type="http://schemas.openxmlformats.org/officeDocument/2006/relationships/image" Target="../media/image26.emf"/><Relationship Id="rId7" Type="http://schemas.openxmlformats.org/officeDocument/2006/relationships/slideLayout" Target="../slideLayouts/slideLayout1.xml"/><Relationship Id="rId12" Type="http://schemas.openxmlformats.org/officeDocument/2006/relationships/image" Target="../media/image4.emf"/><Relationship Id="rId17" Type="http://schemas.openxmlformats.org/officeDocument/2006/relationships/image" Target="../media/image9.png"/><Relationship Id="rId25" Type="http://schemas.openxmlformats.org/officeDocument/2006/relationships/image" Target="../media/image17.emf"/><Relationship Id="rId33" Type="http://schemas.openxmlformats.org/officeDocument/2006/relationships/image" Target="../media/image25.emf"/><Relationship Id="rId2" Type="http://schemas.openxmlformats.org/officeDocument/2006/relationships/tags" Target="../tags/tag3.xml"/><Relationship Id="rId16" Type="http://schemas.openxmlformats.org/officeDocument/2006/relationships/image" Target="../media/image8.png"/><Relationship Id="rId20" Type="http://schemas.openxmlformats.org/officeDocument/2006/relationships/image" Target="../media/image12.png"/><Relationship Id="rId29" Type="http://schemas.openxmlformats.org/officeDocument/2006/relationships/image" Target="../media/image21.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wmf"/><Relationship Id="rId24" Type="http://schemas.openxmlformats.org/officeDocument/2006/relationships/image" Target="../media/image16.png"/><Relationship Id="rId32" Type="http://schemas.openxmlformats.org/officeDocument/2006/relationships/image" Target="../media/image24.emf"/><Relationship Id="rId5" Type="http://schemas.openxmlformats.org/officeDocument/2006/relationships/tags" Target="../tags/tag6.xml"/><Relationship Id="rId15" Type="http://schemas.openxmlformats.org/officeDocument/2006/relationships/image" Target="../media/image7.png"/><Relationship Id="rId23" Type="http://schemas.openxmlformats.org/officeDocument/2006/relationships/image" Target="../media/image15.png"/><Relationship Id="rId28" Type="http://schemas.openxmlformats.org/officeDocument/2006/relationships/image" Target="../media/image20.png"/><Relationship Id="rId10" Type="http://schemas.openxmlformats.org/officeDocument/2006/relationships/image" Target="../media/image2.png"/><Relationship Id="rId19" Type="http://schemas.openxmlformats.org/officeDocument/2006/relationships/image" Target="../media/image11.png"/><Relationship Id="rId31" Type="http://schemas.openxmlformats.org/officeDocument/2006/relationships/image" Target="../media/image23.png"/><Relationship Id="rId4" Type="http://schemas.openxmlformats.org/officeDocument/2006/relationships/tags" Target="../tags/tag5.xml"/><Relationship Id="rId9" Type="http://schemas.openxmlformats.org/officeDocument/2006/relationships/image" Target="../media/image1.png"/><Relationship Id="rId14" Type="http://schemas.openxmlformats.org/officeDocument/2006/relationships/image" Target="../media/image6.png"/><Relationship Id="rId22" Type="http://schemas.openxmlformats.org/officeDocument/2006/relationships/image" Target="../media/image14.png"/><Relationship Id="rId27" Type="http://schemas.openxmlformats.org/officeDocument/2006/relationships/image" Target="../media/image19.png"/><Relationship Id="rId30" Type="http://schemas.openxmlformats.org/officeDocument/2006/relationships/image" Target="../media/image22.png"/><Relationship Id="rId35"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02" descr="ConsistencyExampl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061450" y="5094288"/>
            <a:ext cx="3246438"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878"/>
          <p:cNvSpPr txBox="1">
            <a:spLocks noChangeArrowheads="1"/>
          </p:cNvSpPr>
          <p:nvPr/>
        </p:nvSpPr>
        <p:spPr bwMode="auto">
          <a:xfrm>
            <a:off x="8750300" y="19640550"/>
            <a:ext cx="69103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1775" indent="-231775"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buFontTx/>
              <a:buChar char="•"/>
            </a:pPr>
            <a:r>
              <a:rPr lang="en-US" sz="2000">
                <a:latin typeface="Arial" charset="0"/>
              </a:rPr>
              <a:t>The computation of the confidence over </a:t>
            </a:r>
            <a:r>
              <a:rPr lang="en-US" sz="2000" b="1">
                <a:latin typeface="Arial" charset="0"/>
              </a:rPr>
              <a:t>K</a:t>
            </a:r>
            <a:r>
              <a:rPr lang="en-US" sz="2000">
                <a:latin typeface="Arial" charset="0"/>
              </a:rPr>
              <a:t> multiple scans is computed as if all scene points came from a single scan</a:t>
            </a:r>
          </a:p>
        </p:txBody>
      </p:sp>
      <p:sp>
        <p:nvSpPr>
          <p:cNvPr id="4100" name="Rectangle 5"/>
          <p:cNvSpPr>
            <a:spLocks noChangeArrowheads="1"/>
          </p:cNvSpPr>
          <p:nvPr/>
        </p:nvSpPr>
        <p:spPr bwMode="auto">
          <a:xfrm>
            <a:off x="3394075" y="323850"/>
            <a:ext cx="2607945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166" tIns="32578" rIns="65166" bIns="32578">
            <a:spAutoFit/>
          </a:bodyPr>
          <a:lstStyle/>
          <a:p>
            <a:pPr algn="ctr" defTabSz="652463">
              <a:spcBef>
                <a:spcPct val="50000"/>
              </a:spcBef>
            </a:pPr>
            <a:r>
              <a:rPr lang="en-US" sz="4800">
                <a:solidFill>
                  <a:srgbClr val="F8F8F8"/>
                </a:solidFill>
                <a:latin typeface="Arial Black" pitchFamily="34" charset="0"/>
              </a:rPr>
              <a:t>Consistency and Confidence: A Dual Metric for Verifying 3D</a:t>
            </a:r>
            <a:br>
              <a:rPr lang="en-US" sz="4800">
                <a:solidFill>
                  <a:srgbClr val="F8F8F8"/>
                </a:solidFill>
                <a:latin typeface="Arial Black" pitchFamily="34" charset="0"/>
              </a:rPr>
            </a:br>
            <a:r>
              <a:rPr lang="en-US" sz="4800">
                <a:solidFill>
                  <a:srgbClr val="F8F8F8"/>
                </a:solidFill>
                <a:latin typeface="Arial Black" pitchFamily="34" charset="0"/>
              </a:rPr>
              <a:t>Object Detections in Multiple LiDAR Scans</a:t>
            </a:r>
          </a:p>
          <a:p>
            <a:pPr algn="ctr" defTabSz="652463" eaLnBrk="0" hangingPunct="0"/>
            <a:r>
              <a:rPr lang="en-US" sz="3400" b="1">
                <a:solidFill>
                  <a:srgbClr val="F8F8F8"/>
                </a:solidFill>
                <a:latin typeface="Arial" charset="0"/>
              </a:rPr>
              <a:t>David L. Doria</a:t>
            </a:r>
            <a:r>
              <a:rPr lang="en-US" sz="3400" b="1" baseline="30000">
                <a:solidFill>
                  <a:srgbClr val="F8F8F8"/>
                </a:solidFill>
                <a:latin typeface="Arial" charset="0"/>
              </a:rPr>
              <a:t>1</a:t>
            </a:r>
            <a:r>
              <a:rPr lang="en-US" sz="3400" b="1">
                <a:solidFill>
                  <a:srgbClr val="F8F8F8"/>
                </a:solidFill>
                <a:latin typeface="Arial" charset="0"/>
              </a:rPr>
              <a:t> and Richard J. Radke</a:t>
            </a:r>
            <a:r>
              <a:rPr lang="en-US" sz="3400" b="1" baseline="30000">
                <a:solidFill>
                  <a:srgbClr val="F8F8F8"/>
                </a:solidFill>
                <a:latin typeface="Arial" charset="0"/>
              </a:rPr>
              <a:t>2</a:t>
            </a:r>
          </a:p>
          <a:p>
            <a:pPr algn="ctr" defTabSz="652463" eaLnBrk="0" hangingPunct="0"/>
            <a:r>
              <a:rPr lang="en-US" sz="2600" b="1">
                <a:solidFill>
                  <a:srgbClr val="F8F8F8"/>
                </a:solidFill>
                <a:latin typeface="Arial" charset="0"/>
              </a:rPr>
              <a:t>Rensselaer Polytechnic Institute, Department of Electrical, Computer, and Systems Engineering</a:t>
            </a:r>
          </a:p>
        </p:txBody>
      </p:sp>
      <p:sp>
        <p:nvSpPr>
          <p:cNvPr id="4101" name="Text Box 7"/>
          <p:cNvSpPr txBox="1">
            <a:spLocks noChangeArrowheads="1"/>
          </p:cNvSpPr>
          <p:nvPr/>
        </p:nvSpPr>
        <p:spPr bwMode="auto">
          <a:xfrm>
            <a:off x="514350" y="3759200"/>
            <a:ext cx="7486650" cy="4175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183" tIns="32585" rIns="65183" bIns="32585">
            <a:spAutoFit/>
          </a:bodyPr>
          <a:lstStyle>
            <a:lvl1pPr defTabSz="652463" eaLnBrk="0" hangingPunct="0">
              <a:defRPr sz="2100">
                <a:solidFill>
                  <a:schemeClr val="tx1"/>
                </a:solidFill>
                <a:latin typeface="Arial Narrow" pitchFamily="34" charset="0"/>
              </a:defRPr>
            </a:lvl1pPr>
            <a:lvl2pPr marL="742950" indent="-285750" defTabSz="652463" eaLnBrk="0" hangingPunct="0">
              <a:defRPr sz="2100">
                <a:solidFill>
                  <a:schemeClr val="tx1"/>
                </a:solidFill>
                <a:latin typeface="Arial Narrow" pitchFamily="34" charset="0"/>
              </a:defRPr>
            </a:lvl2pPr>
            <a:lvl3pPr marL="1143000" indent="-228600" defTabSz="652463" eaLnBrk="0" hangingPunct="0">
              <a:defRPr sz="2100">
                <a:solidFill>
                  <a:schemeClr val="tx1"/>
                </a:solidFill>
                <a:latin typeface="Arial Narrow" pitchFamily="34" charset="0"/>
              </a:defRPr>
            </a:lvl3pPr>
            <a:lvl4pPr marL="1600200" indent="-228600" defTabSz="652463" eaLnBrk="0" hangingPunct="0">
              <a:defRPr sz="2100">
                <a:solidFill>
                  <a:schemeClr val="tx1"/>
                </a:solidFill>
                <a:latin typeface="Arial Narrow" pitchFamily="34" charset="0"/>
              </a:defRPr>
            </a:lvl4pPr>
            <a:lvl5pPr marL="2057400" indent="-228600" defTabSz="652463" eaLnBrk="0" hangingPunct="0">
              <a:defRPr sz="2100">
                <a:solidFill>
                  <a:schemeClr val="tx1"/>
                </a:solidFill>
                <a:latin typeface="Arial Narrow" pitchFamily="34" charset="0"/>
              </a:defRPr>
            </a:lvl5pPr>
            <a:lvl6pPr marL="2514600" indent="-228600" defTabSz="652463" eaLnBrk="0" fontAlgn="base" hangingPunct="0">
              <a:spcBef>
                <a:spcPct val="0"/>
              </a:spcBef>
              <a:spcAft>
                <a:spcPct val="0"/>
              </a:spcAft>
              <a:defRPr sz="2100">
                <a:solidFill>
                  <a:schemeClr val="tx1"/>
                </a:solidFill>
                <a:latin typeface="Arial Narrow" pitchFamily="34" charset="0"/>
              </a:defRPr>
            </a:lvl6pPr>
            <a:lvl7pPr marL="2971800" indent="-228600" defTabSz="652463" eaLnBrk="0" fontAlgn="base" hangingPunct="0">
              <a:spcBef>
                <a:spcPct val="0"/>
              </a:spcBef>
              <a:spcAft>
                <a:spcPct val="0"/>
              </a:spcAft>
              <a:defRPr sz="2100">
                <a:solidFill>
                  <a:schemeClr val="tx1"/>
                </a:solidFill>
                <a:latin typeface="Arial Narrow" pitchFamily="34" charset="0"/>
              </a:defRPr>
            </a:lvl7pPr>
            <a:lvl8pPr marL="3429000" indent="-228600" defTabSz="652463" eaLnBrk="0" fontAlgn="base" hangingPunct="0">
              <a:spcBef>
                <a:spcPct val="0"/>
              </a:spcBef>
              <a:spcAft>
                <a:spcPct val="0"/>
              </a:spcAft>
              <a:defRPr sz="2100">
                <a:solidFill>
                  <a:schemeClr val="tx1"/>
                </a:solidFill>
                <a:latin typeface="Arial Narrow" pitchFamily="34" charset="0"/>
              </a:defRPr>
            </a:lvl8pPr>
            <a:lvl9pPr marL="3886200" indent="-228600" defTabSz="652463" eaLnBrk="0" fontAlgn="base" hangingPunct="0">
              <a:spcBef>
                <a:spcPct val="0"/>
              </a:spcBef>
              <a:spcAft>
                <a:spcPct val="0"/>
              </a:spcAft>
              <a:defRPr sz="2100">
                <a:solidFill>
                  <a:schemeClr val="tx1"/>
                </a:solidFill>
                <a:latin typeface="Arial Narrow" pitchFamily="34" charset="0"/>
              </a:defRPr>
            </a:lvl9pPr>
          </a:lstStyle>
          <a:p>
            <a:pPr algn="ctr">
              <a:spcBef>
                <a:spcPct val="50000"/>
              </a:spcBef>
            </a:pPr>
            <a:r>
              <a:rPr lang="en-US" sz="2300" b="1">
                <a:solidFill>
                  <a:srgbClr val="F8F8F8"/>
                </a:solidFill>
                <a:latin typeface="Arial" charset="0"/>
                <a:cs typeface="Arial" charset="0"/>
              </a:rPr>
              <a:t>Goals</a:t>
            </a:r>
          </a:p>
        </p:txBody>
      </p:sp>
      <p:sp>
        <p:nvSpPr>
          <p:cNvPr id="2082" name="Text Box 34"/>
          <p:cNvSpPr txBox="1">
            <a:spLocks noChangeArrowheads="1"/>
          </p:cNvSpPr>
          <p:nvPr/>
        </p:nvSpPr>
        <p:spPr bwMode="auto">
          <a:xfrm>
            <a:off x="16705263" y="3759200"/>
            <a:ext cx="7486650" cy="417513"/>
          </a:xfrm>
          <a:prstGeom prst="rect">
            <a:avLst/>
          </a:prstGeom>
          <a:solidFill>
            <a:schemeClr val="accent2"/>
          </a:solidFill>
          <a:ln w="9525">
            <a:noFill/>
            <a:miter lim="800000"/>
            <a:headEnd/>
            <a:tailEnd/>
          </a:ln>
          <a:effectLst/>
        </p:spPr>
        <p:txBody>
          <a:bodyPr lIns="65183" tIns="32585" rIns="65183" bIns="32585">
            <a:spAutoFit/>
          </a:bodyPr>
          <a:lstStyle/>
          <a:p>
            <a:pPr algn="ctr" defTabSz="652463" eaLnBrk="0" hangingPunct="0">
              <a:spcBef>
                <a:spcPct val="50000"/>
              </a:spcBef>
              <a:defRPr/>
            </a:pPr>
            <a:r>
              <a:rPr lang="en-US" sz="2300" b="1" dirty="0">
                <a:solidFill>
                  <a:srgbClr val="F8F8F8"/>
                </a:solidFill>
                <a:latin typeface="+mn-lt"/>
              </a:rPr>
              <a:t>Cat Sculpture Demonstrations</a:t>
            </a:r>
          </a:p>
        </p:txBody>
      </p:sp>
      <p:sp>
        <p:nvSpPr>
          <p:cNvPr id="2091" name="Text Box 43"/>
          <p:cNvSpPr txBox="1">
            <a:spLocks noChangeArrowheads="1"/>
          </p:cNvSpPr>
          <p:nvPr/>
        </p:nvSpPr>
        <p:spPr bwMode="auto">
          <a:xfrm>
            <a:off x="24817388" y="11593513"/>
            <a:ext cx="7486650" cy="417512"/>
          </a:xfrm>
          <a:prstGeom prst="rect">
            <a:avLst/>
          </a:prstGeom>
          <a:solidFill>
            <a:schemeClr val="accent2"/>
          </a:solidFill>
          <a:ln w="9525">
            <a:noFill/>
            <a:miter lim="800000"/>
            <a:headEnd/>
            <a:tailEnd/>
          </a:ln>
          <a:effectLst/>
        </p:spPr>
        <p:txBody>
          <a:bodyPr lIns="65183" tIns="32585" rIns="65183" bIns="32585">
            <a:spAutoFit/>
          </a:bodyPr>
          <a:lstStyle/>
          <a:p>
            <a:pPr algn="ctr" defTabSz="652463" eaLnBrk="0" hangingPunct="0">
              <a:spcBef>
                <a:spcPct val="50000"/>
              </a:spcBef>
              <a:defRPr/>
            </a:pPr>
            <a:r>
              <a:rPr lang="en-US" sz="2300" b="1" dirty="0">
                <a:solidFill>
                  <a:srgbClr val="F8F8F8"/>
                </a:solidFill>
                <a:latin typeface="+mn-lt"/>
              </a:rPr>
              <a:t>Heat Maps</a:t>
            </a:r>
          </a:p>
        </p:txBody>
      </p:sp>
      <p:sp>
        <p:nvSpPr>
          <p:cNvPr id="2075" name="Text Box 27"/>
          <p:cNvSpPr txBox="1">
            <a:spLocks noChangeArrowheads="1"/>
          </p:cNvSpPr>
          <p:nvPr/>
        </p:nvSpPr>
        <p:spPr bwMode="auto">
          <a:xfrm>
            <a:off x="8605838" y="10582275"/>
            <a:ext cx="7493000" cy="417513"/>
          </a:xfrm>
          <a:prstGeom prst="rect">
            <a:avLst/>
          </a:prstGeom>
          <a:solidFill>
            <a:schemeClr val="accent2"/>
          </a:solidFill>
          <a:ln w="9525">
            <a:noFill/>
            <a:miter lim="800000"/>
            <a:headEnd/>
            <a:tailEnd/>
          </a:ln>
          <a:effectLst/>
        </p:spPr>
        <p:txBody>
          <a:bodyPr lIns="65183" tIns="32585" rIns="65183" bIns="32585">
            <a:spAutoFit/>
          </a:bodyPr>
          <a:lstStyle/>
          <a:p>
            <a:pPr algn="ctr" defTabSz="652463" eaLnBrk="0" hangingPunct="0">
              <a:spcBef>
                <a:spcPct val="50000"/>
              </a:spcBef>
              <a:defRPr/>
            </a:pPr>
            <a:r>
              <a:rPr lang="en-US" sz="2300" b="1" dirty="0">
                <a:solidFill>
                  <a:srgbClr val="FFFFFF"/>
                </a:solidFill>
                <a:latin typeface="+mn-lt"/>
              </a:rPr>
              <a:t>The Confidence Measure</a:t>
            </a:r>
          </a:p>
        </p:txBody>
      </p:sp>
      <p:sp>
        <p:nvSpPr>
          <p:cNvPr id="4105" name="Text Box 14"/>
          <p:cNvSpPr txBox="1">
            <a:spLocks noChangeArrowheads="1"/>
          </p:cNvSpPr>
          <p:nvPr/>
        </p:nvSpPr>
        <p:spPr bwMode="auto">
          <a:xfrm>
            <a:off x="544513" y="4257675"/>
            <a:ext cx="74628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4625"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2000">
                <a:latin typeface="Arial" charset="0"/>
              </a:rPr>
              <a:t>We introduce a dual, physically meaningful metric for verifying whether a 3D model occupies a hypothesized location in LiDAR scans of a real world scene. We propose two complementary measures: consistency and confidence. The consistency measure uses a free space model along each scanner ray to determine whether the observations are consistent with the hypothesized model location. The confidence measure collects information from the model vertices to determine how much of the model was visible. The metrics do not require training data and are more easily interpretable to a user than typical registration objective function values.</a:t>
            </a:r>
          </a:p>
        </p:txBody>
      </p:sp>
      <p:sp>
        <p:nvSpPr>
          <p:cNvPr id="2309" name="Text Box 261"/>
          <p:cNvSpPr txBox="1">
            <a:spLocks noChangeArrowheads="1"/>
          </p:cNvSpPr>
          <p:nvPr/>
        </p:nvSpPr>
        <p:spPr bwMode="auto">
          <a:xfrm>
            <a:off x="514350" y="12598400"/>
            <a:ext cx="7493000" cy="417513"/>
          </a:xfrm>
          <a:prstGeom prst="rect">
            <a:avLst/>
          </a:prstGeom>
          <a:solidFill>
            <a:schemeClr val="accent2"/>
          </a:solidFill>
          <a:ln w="9525">
            <a:noFill/>
            <a:miter lim="800000"/>
            <a:headEnd/>
            <a:tailEnd/>
          </a:ln>
          <a:effectLst/>
        </p:spPr>
        <p:txBody>
          <a:bodyPr lIns="65183" tIns="32585" rIns="65183" bIns="32585">
            <a:spAutoFit/>
          </a:bodyPr>
          <a:lstStyle/>
          <a:p>
            <a:pPr algn="ctr" defTabSz="652463" eaLnBrk="0" hangingPunct="0">
              <a:spcBef>
                <a:spcPct val="50000"/>
              </a:spcBef>
              <a:defRPr/>
            </a:pPr>
            <a:r>
              <a:rPr lang="en-US" sz="2300" b="1" dirty="0">
                <a:solidFill>
                  <a:srgbClr val="F8F8F8"/>
                </a:solidFill>
                <a:latin typeface="+mn-lt"/>
              </a:rPr>
              <a:t>Comparison with ICP Cost Function Score</a:t>
            </a:r>
          </a:p>
        </p:txBody>
      </p:sp>
      <p:sp>
        <p:nvSpPr>
          <p:cNvPr id="4107" name="Text Box 370"/>
          <p:cNvSpPr txBox="1">
            <a:spLocks noChangeArrowheads="1"/>
          </p:cNvSpPr>
          <p:nvPr/>
        </p:nvSpPr>
        <p:spPr bwMode="auto">
          <a:xfrm>
            <a:off x="544513" y="13096875"/>
            <a:ext cx="7475537"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9184" tIns="329184" rIns="329184" bIns="329184">
            <a:spAutoFit/>
          </a:bodyPr>
          <a:lstStyle>
            <a:lvl1pPr marL="231775" indent="-231775"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2000" u="sng">
                <a:latin typeface="Arial" charset="0"/>
              </a:rPr>
              <a:t>ICP</a:t>
            </a:r>
          </a:p>
          <a:p>
            <a:pPr eaLnBrk="1" hangingPunct="1">
              <a:buFontTx/>
              <a:buChar char="•"/>
            </a:pPr>
            <a:r>
              <a:rPr lang="en-US" sz="2000">
                <a:latin typeface="Arial" charset="0"/>
              </a:rPr>
              <a:t>Depends on sample spacing</a:t>
            </a:r>
          </a:p>
          <a:p>
            <a:pPr eaLnBrk="1" hangingPunct="1">
              <a:buFontTx/>
              <a:buChar char="•"/>
            </a:pPr>
            <a:r>
              <a:rPr lang="en-US" sz="2000">
                <a:latin typeface="Arial" charset="0"/>
              </a:rPr>
              <a:t>Depends on model scale</a:t>
            </a:r>
          </a:p>
          <a:p>
            <a:pPr eaLnBrk="1" hangingPunct="1">
              <a:buFontTx/>
              <a:buChar char="•"/>
            </a:pPr>
            <a:r>
              <a:rPr lang="en-US" sz="2000">
                <a:latin typeface="Arial" charset="0"/>
              </a:rPr>
              <a:t>Typically modified to include only points whose nearest neighbor is within some threshold</a:t>
            </a:r>
          </a:p>
          <a:p>
            <a:pPr eaLnBrk="1" hangingPunct="1">
              <a:buFontTx/>
              <a:buChar char="•"/>
            </a:pPr>
            <a:r>
              <a:rPr lang="en-US" sz="2000">
                <a:latin typeface="Arial" charset="0"/>
              </a:rPr>
              <a:t>Hard to answer “What is a good value?”</a:t>
            </a:r>
          </a:p>
          <a:p>
            <a:pPr eaLnBrk="1" hangingPunct="1">
              <a:buFontTx/>
              <a:buChar char="•"/>
            </a:pPr>
            <a:r>
              <a:rPr lang="en-US" sz="2000">
                <a:latin typeface="Arial" charset="0"/>
              </a:rPr>
              <a:t>Impossible to interpret as an absolute measure of match quality</a:t>
            </a:r>
          </a:p>
          <a:p>
            <a:pPr eaLnBrk="1" hangingPunct="1"/>
            <a:endParaRPr lang="en-US" sz="2000">
              <a:latin typeface="Arial" charset="0"/>
            </a:endParaRPr>
          </a:p>
          <a:p>
            <a:pPr eaLnBrk="1" hangingPunct="1"/>
            <a:r>
              <a:rPr lang="en-US" sz="2000" u="sng">
                <a:latin typeface="Arial" charset="0"/>
              </a:rPr>
              <a:t>Consistency and Confidence</a:t>
            </a:r>
          </a:p>
          <a:p>
            <a:pPr eaLnBrk="1" hangingPunct="1">
              <a:buFontTx/>
              <a:buChar char="•"/>
            </a:pPr>
            <a:r>
              <a:rPr lang="en-US" sz="2000">
                <a:latin typeface="Arial" charset="0"/>
              </a:rPr>
              <a:t>Can be directly interpreted as percentages</a:t>
            </a:r>
          </a:p>
          <a:p>
            <a:pPr eaLnBrk="1" hangingPunct="1">
              <a:buFontTx/>
              <a:buChar char="•"/>
            </a:pPr>
            <a:r>
              <a:rPr lang="en-US" sz="2000">
                <a:latin typeface="Arial" charset="0"/>
              </a:rPr>
              <a:t>Objective and unbiased</a:t>
            </a:r>
          </a:p>
          <a:p>
            <a:pPr eaLnBrk="1" hangingPunct="1">
              <a:buFontTx/>
              <a:buChar char="•"/>
            </a:pPr>
            <a:r>
              <a:rPr lang="en-US" sz="2000">
                <a:latin typeface="Arial" charset="0"/>
              </a:rPr>
              <a:t>Easy to interpret for any data set</a:t>
            </a:r>
          </a:p>
          <a:p>
            <a:pPr eaLnBrk="1" hangingPunct="1">
              <a:buFontTx/>
              <a:buChar char="•"/>
            </a:pPr>
            <a:r>
              <a:rPr lang="en-US" sz="2000">
                <a:latin typeface="Arial" charset="0"/>
              </a:rPr>
              <a:t>Does not require training data</a:t>
            </a:r>
          </a:p>
          <a:p>
            <a:pPr eaLnBrk="1" hangingPunct="1">
              <a:buFontTx/>
              <a:buChar char="•"/>
            </a:pPr>
            <a:r>
              <a:rPr lang="en-US" sz="2000">
                <a:latin typeface="Arial" charset="0"/>
              </a:rPr>
              <a:t>Addresses two independent questions</a:t>
            </a:r>
          </a:p>
        </p:txBody>
      </p:sp>
      <p:sp>
        <p:nvSpPr>
          <p:cNvPr id="2437" name="Text Box 389"/>
          <p:cNvSpPr txBox="1">
            <a:spLocks noChangeArrowheads="1"/>
          </p:cNvSpPr>
          <p:nvPr/>
        </p:nvSpPr>
        <p:spPr bwMode="auto">
          <a:xfrm>
            <a:off x="8618538" y="3759200"/>
            <a:ext cx="7486650" cy="417513"/>
          </a:xfrm>
          <a:prstGeom prst="rect">
            <a:avLst/>
          </a:prstGeom>
          <a:solidFill>
            <a:schemeClr val="accent2"/>
          </a:solidFill>
          <a:ln w="9525">
            <a:noFill/>
            <a:miter lim="800000"/>
            <a:headEnd/>
            <a:tailEnd/>
          </a:ln>
          <a:effectLst/>
        </p:spPr>
        <p:txBody>
          <a:bodyPr lIns="65183" tIns="32585" rIns="65183" bIns="32585">
            <a:spAutoFit/>
          </a:bodyPr>
          <a:lstStyle/>
          <a:p>
            <a:pPr algn="ctr" defTabSz="652463" eaLnBrk="0" hangingPunct="0">
              <a:spcBef>
                <a:spcPct val="50000"/>
              </a:spcBef>
              <a:defRPr/>
            </a:pPr>
            <a:r>
              <a:rPr lang="en-US" sz="2300" b="1" dirty="0">
                <a:solidFill>
                  <a:srgbClr val="FFFFFF"/>
                </a:solidFill>
                <a:latin typeface="+mn-lt"/>
              </a:rPr>
              <a:t>The Consistency Measure</a:t>
            </a:r>
          </a:p>
        </p:txBody>
      </p:sp>
      <p:sp>
        <p:nvSpPr>
          <p:cNvPr id="4109" name="Text Box 394"/>
          <p:cNvSpPr txBox="1">
            <a:spLocks noChangeArrowheads="1"/>
          </p:cNvSpPr>
          <p:nvPr/>
        </p:nvSpPr>
        <p:spPr bwMode="auto">
          <a:xfrm>
            <a:off x="8910638" y="4533900"/>
            <a:ext cx="6808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1775" indent="-231775"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2000">
                <a:latin typeface="Arial" charset="0"/>
              </a:rPr>
              <a:t>“If the model was present, could we have seen this point?”</a:t>
            </a:r>
          </a:p>
        </p:txBody>
      </p:sp>
      <p:sp>
        <p:nvSpPr>
          <p:cNvPr id="4110" name="Text Box 399"/>
          <p:cNvSpPr txBox="1">
            <a:spLocks noChangeArrowheads="1"/>
          </p:cNvSpPr>
          <p:nvPr/>
        </p:nvSpPr>
        <p:spPr bwMode="auto">
          <a:xfrm>
            <a:off x="8535988" y="10936288"/>
            <a:ext cx="74866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9184" tIns="329184" rIns="329184" bIns="329184">
            <a:spAutoFit/>
          </a:bodyPr>
          <a:lstStyle>
            <a:lvl1pPr marL="174625" indent="-174625"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buFontTx/>
              <a:buChar char="•"/>
            </a:pPr>
            <a:r>
              <a:rPr lang="en-US" sz="2000">
                <a:latin typeface="Arial" charset="0"/>
              </a:rPr>
              <a:t>“How much of the model have we observed?”</a:t>
            </a:r>
          </a:p>
          <a:p>
            <a:pPr eaLnBrk="1" hangingPunct="1">
              <a:buFontTx/>
              <a:buChar char="•"/>
            </a:pPr>
            <a:r>
              <a:rPr lang="en-US" sz="2000">
                <a:latin typeface="Arial" charset="0"/>
              </a:rPr>
              <a:t>If scan is consistent, we can only declare the model </a:t>
            </a:r>
            <a:r>
              <a:rPr lang="en-US" sz="2000" i="1">
                <a:latin typeface="Arial" charset="0"/>
              </a:rPr>
              <a:t>could be</a:t>
            </a:r>
            <a:r>
              <a:rPr lang="en-US" sz="2000">
                <a:latin typeface="Arial" charset="0"/>
              </a:rPr>
              <a:t> at the hypothesized location, not that it </a:t>
            </a:r>
            <a:r>
              <a:rPr lang="en-US" sz="2000" i="1">
                <a:latin typeface="Arial" charset="0"/>
              </a:rPr>
              <a:t>is</a:t>
            </a:r>
            <a:r>
              <a:rPr lang="en-US" sz="2000">
                <a:latin typeface="Arial" charset="0"/>
              </a:rPr>
              <a:t> at that location</a:t>
            </a:r>
          </a:p>
          <a:p>
            <a:pPr eaLnBrk="1" hangingPunct="1">
              <a:buFontTx/>
              <a:buChar char="•"/>
            </a:pPr>
            <a:r>
              <a:rPr lang="en-US" sz="2000">
                <a:latin typeface="Arial" charset="0"/>
              </a:rPr>
              <a:t>Indicates the reliability of the hypothesis</a:t>
            </a:r>
          </a:p>
        </p:txBody>
      </p:sp>
      <p:pic>
        <p:nvPicPr>
          <p:cNvPr id="4111" name="Picture 545" descr="cssg_whit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09800" y="630238"/>
            <a:ext cx="48387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4" name="Text Box 546"/>
          <p:cNvSpPr txBox="1">
            <a:spLocks noChangeArrowheads="1"/>
          </p:cNvSpPr>
          <p:nvPr/>
        </p:nvSpPr>
        <p:spPr bwMode="auto">
          <a:xfrm>
            <a:off x="514350" y="7720013"/>
            <a:ext cx="7486650" cy="417512"/>
          </a:xfrm>
          <a:prstGeom prst="rect">
            <a:avLst/>
          </a:prstGeom>
          <a:solidFill>
            <a:schemeClr val="accent2"/>
          </a:solidFill>
          <a:ln w="9525">
            <a:noFill/>
            <a:miter lim="800000"/>
            <a:headEnd/>
            <a:tailEnd/>
          </a:ln>
          <a:effectLst/>
        </p:spPr>
        <p:txBody>
          <a:bodyPr lIns="65183" tIns="32585" rIns="65183" bIns="32585">
            <a:spAutoFit/>
          </a:bodyPr>
          <a:lstStyle/>
          <a:p>
            <a:pPr algn="ctr" defTabSz="652463" eaLnBrk="0" hangingPunct="0">
              <a:spcBef>
                <a:spcPct val="50000"/>
              </a:spcBef>
              <a:defRPr/>
            </a:pPr>
            <a:r>
              <a:rPr lang="en-US" sz="2300" b="1" dirty="0">
                <a:solidFill>
                  <a:srgbClr val="F8F8F8"/>
                </a:solidFill>
                <a:latin typeface="+mn-lt"/>
              </a:rPr>
              <a:t>Workflow</a:t>
            </a:r>
          </a:p>
        </p:txBody>
      </p:sp>
      <p:sp>
        <p:nvSpPr>
          <p:cNvPr id="4113" name="Text Box 566"/>
          <p:cNvSpPr txBox="1">
            <a:spLocks noChangeArrowheads="1"/>
          </p:cNvSpPr>
          <p:nvPr/>
        </p:nvSpPr>
        <p:spPr bwMode="auto">
          <a:xfrm>
            <a:off x="13152438" y="5214938"/>
            <a:ext cx="2946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1600">
                <a:latin typeface="Arial" charset="0"/>
              </a:rPr>
              <a:t>Assign a binary value of 1 (consistent) or 0 (inconsistent) to each scan point</a:t>
            </a:r>
          </a:p>
        </p:txBody>
      </p:sp>
      <p:pic>
        <p:nvPicPr>
          <p:cNvPr id="4114" name="Picture 568" descr="Consistenc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28613" y="6005513"/>
            <a:ext cx="2865437"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582" descr="TP_tmp"/>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10899775" y="17754600"/>
            <a:ext cx="3365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585" descr="car_inform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51900" y="12679363"/>
            <a:ext cx="3578225"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587" descr="cat_occlusion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775238" y="8548688"/>
            <a:ext cx="636746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590" descr="HeatMap3d"/>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817763" y="14200188"/>
            <a:ext cx="3309937"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19" name="Group 915"/>
          <p:cNvGrpSpPr>
            <a:grpSpLocks/>
          </p:cNvGrpSpPr>
          <p:nvPr/>
        </p:nvGrpSpPr>
        <p:grpSpPr bwMode="auto">
          <a:xfrm>
            <a:off x="25828625" y="16297275"/>
            <a:ext cx="5513388" cy="1651000"/>
            <a:chOff x="16583" y="10427"/>
            <a:chExt cx="3473" cy="1040"/>
          </a:xfrm>
        </p:grpSpPr>
        <p:pic>
          <p:nvPicPr>
            <p:cNvPr id="4245" name="Picture 589" descr="heatmap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392" y="10427"/>
              <a:ext cx="2664"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6" name="Picture 591" descr="HeatMapTo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583" y="10427"/>
              <a:ext cx="778"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0" name="Picture 694" descr="rpi"/>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7025" y="630238"/>
            <a:ext cx="587851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586" descr="cat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173700" y="4411663"/>
            <a:ext cx="5867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8" name="Text Box 700"/>
          <p:cNvSpPr txBox="1">
            <a:spLocks noChangeArrowheads="1"/>
          </p:cNvSpPr>
          <p:nvPr/>
        </p:nvSpPr>
        <p:spPr bwMode="auto">
          <a:xfrm>
            <a:off x="25466675" y="14732000"/>
            <a:ext cx="2143125" cy="609600"/>
          </a:xfrm>
          <a:prstGeom prst="rect">
            <a:avLst/>
          </a:prstGeom>
          <a:noFill/>
          <a:ln w="9525">
            <a:noFill/>
            <a:miter lim="800000"/>
            <a:headEnd/>
            <a:tailEnd/>
          </a:ln>
          <a:effectLst/>
        </p:spPr>
        <p:txBody>
          <a:bodyPr lIns="0" tIns="0" rIns="0" bIns="0">
            <a:spAutoFit/>
          </a:bodyPr>
          <a:lstStyle/>
          <a:p>
            <a:pPr defTabSz="3135313">
              <a:defRPr/>
            </a:pPr>
            <a:r>
              <a:rPr lang="en-US" sz="2000" dirty="0">
                <a:latin typeface="+mn-lt"/>
              </a:rPr>
              <a:t>Parking lot scene with three cars.</a:t>
            </a:r>
          </a:p>
        </p:txBody>
      </p:sp>
      <p:graphicFrame>
        <p:nvGraphicFramePr>
          <p:cNvPr id="195281" name="Group 1745"/>
          <p:cNvGraphicFramePr>
            <a:graphicFrameLocks noGrp="1"/>
          </p:cNvGraphicFramePr>
          <p:nvPr>
            <p:extLst>
              <p:ext uri="{D42A27DB-BD31-4B8C-83A1-F6EECF244321}">
                <p14:modId xmlns:p14="http://schemas.microsoft.com/office/powerpoint/2010/main" val="2212706273"/>
              </p:ext>
            </p:extLst>
          </p:nvPr>
        </p:nvGraphicFramePr>
        <p:xfrm>
          <a:off x="16776700" y="6637338"/>
          <a:ext cx="7264400" cy="868680"/>
        </p:xfrm>
        <a:graphic>
          <a:graphicData uri="http://schemas.openxmlformats.org/drawingml/2006/table">
            <a:tbl>
              <a:tblPr/>
              <a:tblGrid>
                <a:gridCol w="1460500"/>
                <a:gridCol w="1905000"/>
                <a:gridCol w="1955800"/>
                <a:gridCol w="1943100"/>
              </a:tblGrid>
              <a:tr h="289454">
                <a:tc>
                  <a:txBody>
                    <a:bodyPr/>
                    <a:lstStyle/>
                    <a:p>
                      <a:pPr marL="0" marR="0" lvl="0" indent="0" algn="ctr" defTabSz="652463" rtl="0" eaLnBrk="1" fontAlgn="b" latinLnBrk="0" hangingPunct="1">
                        <a:lnSpc>
                          <a:spcPct val="100000"/>
                        </a:lnSpc>
                        <a:spcBef>
                          <a:spcPct val="0"/>
                        </a:spcBef>
                        <a:spcAft>
                          <a:spcPct val="0"/>
                        </a:spcAft>
                        <a:buClrTx/>
                        <a:buSzTx/>
                        <a:buFontTx/>
                        <a:buNone/>
                        <a:tabLst/>
                      </a:pPr>
                      <a:endParaRPr kumimoji="0" lang="en-US" sz="1900" b="1" i="0" u="sng" strike="noStrike" cap="none" normalizeH="0" baseline="0" dirty="0" smtClean="0">
                        <a:ln>
                          <a:noFill/>
                        </a:ln>
                        <a:solidFill>
                          <a:schemeClr val="tx1"/>
                        </a:solidFill>
                        <a:effectLst/>
                        <a:latin typeface="Arial" pitchFamily="34" charset="0"/>
                      </a:endParaRPr>
                    </a:p>
                  </a:txBody>
                  <a:tcPr marL="0" marR="0" marT="0" marB="0" anchor="b"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Arial" pitchFamily="34" charset="0"/>
                        </a:rPr>
                        <a:t>Correct</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pitchFamily="34" charset="0"/>
                        </a:rPr>
                        <a:t>Model behind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Arial" pitchFamily="34" charset="0"/>
                        </a:rPr>
                        <a:t>Model in front</a:t>
                      </a:r>
                    </a:p>
                  </a:txBody>
                  <a:tcPr marL="0" marR="0" marT="0" marB="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89454">
                <a:tc>
                  <a:txBody>
                    <a:bodyPr/>
                    <a:lstStyle/>
                    <a:p>
                      <a:pPr marL="0" marR="0" lvl="0" indent="0" algn="ctr" defTabSz="652463" rtl="0" eaLnBrk="1" fontAlgn="b" latinLnBrk="0" hangingPunct="1">
                        <a:lnSpc>
                          <a:spcPct val="100000"/>
                        </a:lnSpc>
                        <a:spcBef>
                          <a:spcPct val="0"/>
                        </a:spcBef>
                        <a:spcAft>
                          <a:spcPct val="0"/>
                        </a:spcAft>
                        <a:buClrTx/>
                        <a:buSzTx/>
                        <a:buFontTx/>
                        <a:buNone/>
                        <a:tabLst/>
                        <a:defRPr/>
                      </a:pPr>
                      <a:r>
                        <a:rPr kumimoji="0" lang="en-US" sz="1900" b="0" i="0" u="none" strike="noStrike" cap="none" normalizeH="0" baseline="0" dirty="0" smtClean="0">
                          <a:ln>
                            <a:noFill/>
                          </a:ln>
                          <a:solidFill>
                            <a:schemeClr val="tx1"/>
                          </a:solidFill>
                          <a:effectLst/>
                          <a:latin typeface="Arial" pitchFamily="34" charset="0"/>
                        </a:rPr>
                        <a:t>Consistency</a:t>
                      </a:r>
                    </a:p>
                  </a:txBody>
                  <a:tcPr marL="0" marR="0" marT="0" marB="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 latinLnBrk="0" hangingPunct="1">
                        <a:lnSpc>
                          <a:spcPct val="100000"/>
                        </a:lnSpc>
                        <a:spcBef>
                          <a:spcPct val="0"/>
                        </a:spcBef>
                        <a:spcAft>
                          <a:spcPct val="0"/>
                        </a:spcAft>
                        <a:buClrTx/>
                        <a:buSzTx/>
                        <a:buFontTx/>
                        <a:buNone/>
                        <a:tabLst/>
                        <a:defRPr/>
                      </a:pPr>
                      <a:r>
                        <a:rPr kumimoji="0" lang="en-US" sz="1900" b="0" i="0" u="none" strike="noStrike" cap="none" normalizeH="0" baseline="0" dirty="0" smtClean="0">
                          <a:ln>
                            <a:noFill/>
                          </a:ln>
                          <a:solidFill>
                            <a:schemeClr val="tx1"/>
                          </a:solidFill>
                          <a:effectLst/>
                          <a:latin typeface="Arial" pitchFamily="34" charset="0"/>
                        </a:rPr>
                        <a:t>0.792</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pitchFamily="34" charset="0"/>
                          <a:cs typeface="Arial" pitchFamily="34" charset="0"/>
                        </a:rPr>
                        <a:t>0.995</a:t>
                      </a:r>
                      <a:endParaRPr kumimoji="0" lang="en-US" sz="19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 latinLnBrk="0" hangingPunct="1">
                        <a:lnSpc>
                          <a:spcPct val="100000"/>
                        </a:lnSpc>
                        <a:spcBef>
                          <a:spcPct val="0"/>
                        </a:spcBef>
                        <a:spcAft>
                          <a:spcPct val="0"/>
                        </a:spcAft>
                        <a:buClrTx/>
                        <a:buSzTx/>
                        <a:buFontTx/>
                        <a:buNone/>
                        <a:tabLst/>
                        <a:defRPr/>
                      </a:pPr>
                      <a:r>
                        <a:rPr kumimoji="0" lang="en-US" sz="1900" b="0" i="0" u="none" strike="noStrike" cap="none" normalizeH="0" baseline="0" dirty="0" smtClean="0">
                          <a:ln>
                            <a:noFill/>
                          </a:ln>
                          <a:solidFill>
                            <a:schemeClr val="tx1"/>
                          </a:solidFill>
                          <a:effectLst/>
                          <a:latin typeface="Arial" pitchFamily="34" charset="0"/>
                          <a:cs typeface="Arial" pitchFamily="34" charset="0"/>
                        </a:rPr>
                        <a:t>0.151</a:t>
                      </a:r>
                      <a:endParaRPr kumimoji="0" lang="en-US" sz="1900" b="0" i="0" u="none" strike="noStrike" cap="none" normalizeH="0" baseline="0" dirty="0" smtClean="0">
                        <a:ln>
                          <a:noFill/>
                        </a:ln>
                        <a:solidFill>
                          <a:schemeClr val="tx1"/>
                        </a:solidFill>
                        <a:effectLst/>
                        <a:latin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9454">
                <a:tc>
                  <a:txBody>
                    <a:bodyPr/>
                    <a:lstStyle/>
                    <a:p>
                      <a:pPr marL="0" marR="0" lvl="0" indent="0" algn="ctr" defTabSz="652463" rtl="0" eaLnBrk="1" fontAlgn="b" latinLnBrk="0" hangingPunct="1">
                        <a:lnSpc>
                          <a:spcPct val="100000"/>
                        </a:lnSpc>
                        <a:spcBef>
                          <a:spcPct val="0"/>
                        </a:spcBef>
                        <a:spcAft>
                          <a:spcPct val="0"/>
                        </a:spcAft>
                        <a:buClrTx/>
                        <a:buSzTx/>
                        <a:buFontTx/>
                        <a:buNone/>
                        <a:tabLst/>
                        <a:defRPr/>
                      </a:pPr>
                      <a:r>
                        <a:rPr kumimoji="0" lang="en-US" sz="1900" b="0" i="0" u="none" strike="noStrike" cap="none" normalizeH="0" baseline="0" dirty="0" smtClean="0">
                          <a:ln>
                            <a:noFill/>
                          </a:ln>
                          <a:solidFill>
                            <a:schemeClr val="tx1"/>
                          </a:solidFill>
                          <a:effectLst/>
                          <a:latin typeface="Arial" pitchFamily="34" charset="0"/>
                        </a:rPr>
                        <a:t>Confidence</a:t>
                      </a:r>
                    </a:p>
                  </a:txBody>
                  <a:tcPr marL="0" marR="0" marT="0" marB="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652463" rtl="0" eaLnBrk="1" fontAlgn="b" latinLnBrk="0" hangingPunct="1">
                        <a:lnSpc>
                          <a:spcPct val="100000"/>
                        </a:lnSpc>
                        <a:spcBef>
                          <a:spcPct val="0"/>
                        </a:spcBef>
                        <a:spcAft>
                          <a:spcPct val="0"/>
                        </a:spcAft>
                        <a:buClrTx/>
                        <a:buSzTx/>
                        <a:buFontTx/>
                        <a:buNone/>
                        <a:tabLst/>
                        <a:defRPr/>
                      </a:pPr>
                      <a:r>
                        <a:rPr kumimoji="0" lang="en-US" sz="1900" b="0" i="0" u="none" strike="noStrike" cap="none" normalizeH="0" baseline="0" dirty="0" smtClean="0">
                          <a:ln>
                            <a:noFill/>
                          </a:ln>
                          <a:solidFill>
                            <a:schemeClr val="tx1"/>
                          </a:solidFill>
                          <a:effectLst/>
                          <a:latin typeface="Arial" pitchFamily="34" charset="0"/>
                        </a:rPr>
                        <a:t>0.544</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652463" rtl="0" eaLnBrk="1" fontAlgn="b"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pitchFamily="34" charset="0"/>
                          <a:cs typeface="Arial" pitchFamily="34" charset="0"/>
                        </a:rPr>
                        <a:t>0.003</a:t>
                      </a:r>
                      <a:endParaRPr kumimoji="0" lang="en-US" sz="1900" b="0" i="0" u="none" strike="noStrike" cap="none" normalizeH="0" baseline="0" dirty="0" smtClean="0">
                        <a:ln>
                          <a:noFill/>
                        </a:ln>
                        <a:solidFill>
                          <a:schemeClr val="tx1"/>
                        </a:solidFill>
                        <a:effectLst/>
                        <a:latin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652463" rtl="0" eaLnBrk="1" fontAlgn="b" latinLnBrk="0" hangingPunct="1">
                        <a:lnSpc>
                          <a:spcPct val="100000"/>
                        </a:lnSpc>
                        <a:spcBef>
                          <a:spcPct val="0"/>
                        </a:spcBef>
                        <a:spcAft>
                          <a:spcPct val="0"/>
                        </a:spcAft>
                        <a:buClrTx/>
                        <a:buSzTx/>
                        <a:buFontTx/>
                        <a:buNone/>
                        <a:tabLst/>
                        <a:defRPr/>
                      </a:pPr>
                      <a:r>
                        <a:rPr kumimoji="0" lang="en-US" sz="1900" b="0" i="0" u="none" strike="noStrike" cap="none" normalizeH="0" baseline="0" smtClean="0">
                          <a:ln>
                            <a:noFill/>
                          </a:ln>
                          <a:solidFill>
                            <a:schemeClr val="tx1"/>
                          </a:solidFill>
                          <a:effectLst/>
                          <a:latin typeface="Arial" pitchFamily="34" charset="0"/>
                          <a:cs typeface="Arial" pitchFamily="34" charset="0"/>
                        </a:rPr>
                        <a:t>0.000</a:t>
                      </a:r>
                      <a:endParaRPr kumimoji="0" lang="en-US" sz="19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4141" name="Text Box 879"/>
          <p:cNvSpPr txBox="1">
            <a:spLocks noChangeArrowheads="1"/>
          </p:cNvSpPr>
          <p:nvPr/>
        </p:nvSpPr>
        <p:spPr bwMode="auto">
          <a:xfrm>
            <a:off x="24953913" y="12101513"/>
            <a:ext cx="7056437"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1775" indent="-231775"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buFontTx/>
              <a:buChar char="•"/>
            </a:pPr>
            <a:r>
              <a:rPr lang="en-US" sz="2000">
                <a:latin typeface="Arial" charset="0"/>
              </a:rPr>
              <a:t>Took a LiDAR scan of three automobiles in a parking lot</a:t>
            </a:r>
          </a:p>
          <a:p>
            <a:pPr eaLnBrk="1" hangingPunct="1">
              <a:buFontTx/>
              <a:buChar char="•"/>
            </a:pPr>
            <a:r>
              <a:rPr lang="en-US" sz="2000">
                <a:latin typeface="Arial" charset="0"/>
              </a:rPr>
              <a:t>Computed the consistency and confidence measures for an Audi A4 car model positioned at every 20 cm in the horizontal and vertical directions</a:t>
            </a:r>
          </a:p>
          <a:p>
            <a:pPr eaLnBrk="1" hangingPunct="1">
              <a:buFontTx/>
              <a:buChar char="•"/>
            </a:pPr>
            <a:r>
              <a:rPr lang="en-US" sz="2000">
                <a:latin typeface="Arial" charset="0"/>
              </a:rPr>
              <a:t>Assumed the model is major-axis-aligned with the parking space lines and located on the ground plane</a:t>
            </a:r>
          </a:p>
        </p:txBody>
      </p:sp>
      <p:sp>
        <p:nvSpPr>
          <p:cNvPr id="4142" name="Text Box 884"/>
          <p:cNvSpPr txBox="1">
            <a:spLocks noChangeArrowheads="1"/>
          </p:cNvSpPr>
          <p:nvPr/>
        </p:nvSpPr>
        <p:spPr bwMode="auto">
          <a:xfrm>
            <a:off x="8851900" y="9959975"/>
            <a:ext cx="34274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spcBef>
                <a:spcPct val="50000"/>
              </a:spcBef>
            </a:pPr>
            <a:r>
              <a:rPr lang="en-US">
                <a:latin typeface="Arial" charset="0"/>
              </a:rPr>
              <a:t>Multiple Scan Consistency =</a:t>
            </a:r>
          </a:p>
        </p:txBody>
      </p:sp>
      <p:pic>
        <p:nvPicPr>
          <p:cNvPr id="4143" name="Picture 3" descr="GoodMatch.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787525" y="19111913"/>
            <a:ext cx="1565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4" name="Picture 4" descr="AlsoGoodMatch.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203700" y="19111913"/>
            <a:ext cx="1565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5" name="Text Box 920"/>
          <p:cNvSpPr txBox="1">
            <a:spLocks noChangeArrowheads="1"/>
          </p:cNvSpPr>
          <p:nvPr/>
        </p:nvSpPr>
        <p:spPr bwMode="auto">
          <a:xfrm>
            <a:off x="722313" y="18710275"/>
            <a:ext cx="7427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2000">
                <a:latin typeface="Arial" charset="0"/>
              </a:rPr>
              <a:t>Example of two cases in which the ICP score will be similar</a:t>
            </a:r>
          </a:p>
        </p:txBody>
      </p:sp>
      <p:sp>
        <p:nvSpPr>
          <p:cNvPr id="4146" name="Text Box 921"/>
          <p:cNvSpPr txBox="1">
            <a:spLocks noChangeArrowheads="1"/>
          </p:cNvSpPr>
          <p:nvPr/>
        </p:nvSpPr>
        <p:spPr bwMode="auto">
          <a:xfrm>
            <a:off x="1779588" y="20570825"/>
            <a:ext cx="192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2000">
                <a:latin typeface="Arial" charset="0"/>
              </a:rPr>
              <a:t>Good match</a:t>
            </a:r>
          </a:p>
        </p:txBody>
      </p:sp>
      <p:sp>
        <p:nvSpPr>
          <p:cNvPr id="4147" name="Text Box 922"/>
          <p:cNvSpPr txBox="1">
            <a:spLocks noChangeArrowheads="1"/>
          </p:cNvSpPr>
          <p:nvPr/>
        </p:nvSpPr>
        <p:spPr bwMode="auto">
          <a:xfrm>
            <a:off x="4441825" y="20570825"/>
            <a:ext cx="157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2000">
                <a:latin typeface="Arial" charset="0"/>
              </a:rPr>
              <a:t>Bad match</a:t>
            </a:r>
          </a:p>
        </p:txBody>
      </p:sp>
      <p:graphicFrame>
        <p:nvGraphicFramePr>
          <p:cNvPr id="195331" name="Group 1795"/>
          <p:cNvGraphicFramePr>
            <a:graphicFrameLocks noGrp="1"/>
          </p:cNvGraphicFramePr>
          <p:nvPr/>
        </p:nvGraphicFramePr>
        <p:xfrm>
          <a:off x="16906875" y="15678150"/>
          <a:ext cx="7183438" cy="5176839"/>
        </p:xfrm>
        <a:graphic>
          <a:graphicData uri="http://schemas.openxmlformats.org/drawingml/2006/table">
            <a:tbl>
              <a:tblPr/>
              <a:tblGrid>
                <a:gridCol w="1482725"/>
                <a:gridCol w="784225"/>
                <a:gridCol w="2055813"/>
                <a:gridCol w="2065337"/>
                <a:gridCol w="795338"/>
              </a:tblGrid>
              <a:tr h="1174750">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Arial" pitchFamily="34" charset="0"/>
                      </a:endParaRPr>
                    </a:p>
                  </a:txBody>
                  <a:tcPr marL="0" marR="0" marT="0" marB="0" anchor="ct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endParaRPr>
                    </a:p>
                  </a:txBody>
                  <a:tcPr marL="0" marR="0" marT="0" marB="0" anchor="ctr" horzOverflow="overflow">
                    <a:lnL>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pitchFamily="34" charset="0"/>
                        </a:rPr>
                        <a:t>Correct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pitchFamily="34" charset="0"/>
                        </a:rPr>
                        <a:t>Incorrect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427163">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pitchFamily="34" charset="0"/>
                        </a:rPr>
                        <a:t>ICP Mean Distance</a:t>
                      </a:r>
                    </a:p>
                  </a:txBody>
                  <a:tcPr marL="0" marR="0" marT="0" marB="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pitchFamily="34" charset="0"/>
                        </a:rPr>
                        <a:t>0.057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pitchFamily="34" charset="0"/>
                        </a:rPr>
                        <a:t>0.094</a:t>
                      </a:r>
                    </a:p>
                  </a:txBody>
                  <a:tcPr marL="0" marR="0" marT="0" marB="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8113">
                <a:tc>
                  <a:txBody>
                    <a:bodyPr/>
                    <a:lstStyle/>
                    <a:p>
                      <a:pPr marL="0" marR="0" lvl="0" indent="0" algn="ctr" defTabSz="652463" rtl="0" eaLnBrk="1" fontAlgn="base" latinLnBrk="0" hangingPunct="1">
                        <a:lnSpc>
                          <a:spcPct val="100000"/>
                        </a:lnSpc>
                        <a:spcBef>
                          <a:spcPct val="20000"/>
                        </a:spcBef>
                        <a:spcAft>
                          <a:spcPct val="0"/>
                        </a:spcAft>
                        <a:buClrTx/>
                        <a:buSzTx/>
                        <a:buFontTx/>
                        <a:buNone/>
                        <a:tabLst/>
                        <a:defRPr/>
                      </a:pPr>
                      <a:r>
                        <a:rPr kumimoji="0" lang="en-US" sz="1900" b="0" i="0" u="none" strike="noStrike" cap="none" normalizeH="0" baseline="0" dirty="0" smtClean="0">
                          <a:ln>
                            <a:noFill/>
                          </a:ln>
                          <a:solidFill>
                            <a:schemeClr val="tx1"/>
                          </a:solidFill>
                          <a:effectLst/>
                          <a:latin typeface="Arial" pitchFamily="34" charset="0"/>
                        </a:rPr>
                        <a:t>Consistency</a:t>
                      </a:r>
                    </a:p>
                  </a:txBody>
                  <a:tcPr marL="0" marR="0" marT="0" marB="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defRPr/>
                      </a:pPr>
                      <a:r>
                        <a:rPr kumimoji="0" lang="en-US" sz="1900" b="0" i="0" u="none" strike="noStrike" cap="none" normalizeH="0" baseline="0" dirty="0" smtClean="0">
                          <a:ln>
                            <a:noFill/>
                          </a:ln>
                          <a:solidFill>
                            <a:schemeClr val="tx1"/>
                          </a:solidFill>
                          <a:effectLst/>
                          <a:latin typeface="Arial" pitchFamily="34" charset="0"/>
                        </a:rPr>
                        <a:t>0.589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defRPr/>
                      </a:pPr>
                      <a:r>
                        <a:rPr kumimoji="0" lang="en-US" sz="1900" b="0" i="0" u="none" strike="noStrike" cap="none" normalizeH="0" baseline="0" dirty="0" smtClean="0">
                          <a:ln>
                            <a:noFill/>
                          </a:ln>
                          <a:solidFill>
                            <a:schemeClr val="tx1"/>
                          </a:solidFill>
                          <a:effectLst/>
                          <a:latin typeface="Arial" pitchFamily="34" charset="0"/>
                        </a:rPr>
                        <a:t>0.077</a:t>
                      </a:r>
                    </a:p>
                  </a:txBody>
                  <a:tcPr marL="0" marR="0" marT="0" marB="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6813">
                <a:tc>
                  <a:txBody>
                    <a:bodyPr/>
                    <a:lstStyle/>
                    <a:p>
                      <a:pPr marL="0" marR="0" lvl="0" indent="0" algn="ctr" defTabSz="652463" rtl="0" eaLnBrk="1" fontAlgn="base" latinLnBrk="0" hangingPunct="1">
                        <a:lnSpc>
                          <a:spcPct val="100000"/>
                        </a:lnSpc>
                        <a:spcBef>
                          <a:spcPct val="20000"/>
                        </a:spcBef>
                        <a:spcAft>
                          <a:spcPct val="0"/>
                        </a:spcAft>
                        <a:buClrTx/>
                        <a:buSzTx/>
                        <a:buFontTx/>
                        <a:buNone/>
                        <a:tabLst/>
                        <a:defRPr/>
                      </a:pPr>
                      <a:r>
                        <a:rPr kumimoji="0" lang="en-US" sz="1900" b="0" i="0" u="none" strike="noStrike" cap="none" normalizeH="0" baseline="0" dirty="0" smtClean="0">
                          <a:ln>
                            <a:noFill/>
                          </a:ln>
                          <a:solidFill>
                            <a:schemeClr val="tx1"/>
                          </a:solidFill>
                          <a:effectLst/>
                          <a:latin typeface="Arial" pitchFamily="34" charset="0"/>
                        </a:rPr>
                        <a:t>Confidence</a:t>
                      </a:r>
                    </a:p>
                  </a:txBody>
                  <a:tcPr marL="0" marR="0" marT="0" marB="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defRPr/>
                      </a:pPr>
                      <a:r>
                        <a:rPr kumimoji="0" lang="en-US" sz="1900" b="0" i="0" u="none" strike="noStrike" cap="none" normalizeH="0" baseline="0" dirty="0" smtClean="0">
                          <a:ln>
                            <a:noFill/>
                          </a:ln>
                          <a:solidFill>
                            <a:schemeClr val="tx1"/>
                          </a:solidFill>
                          <a:effectLst/>
                          <a:latin typeface="Arial" pitchFamily="34" charset="0"/>
                        </a:rPr>
                        <a:t>0.579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defRPr/>
                      </a:pPr>
                      <a:r>
                        <a:rPr kumimoji="0" lang="en-US" sz="1900" b="0" i="0" u="none" strike="noStrike" cap="none" normalizeH="0" baseline="0" dirty="0" smtClean="0">
                          <a:ln>
                            <a:noFill/>
                          </a:ln>
                          <a:solidFill>
                            <a:schemeClr val="tx1"/>
                          </a:solidFill>
                          <a:effectLst/>
                          <a:latin typeface="Arial" pitchFamily="34" charset="0"/>
                        </a:rPr>
                        <a:t>0.252</a:t>
                      </a:r>
                    </a:p>
                  </a:txBody>
                  <a:tcPr marL="0" marR="0" marT="0" marB="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4176" name="Text Box 1054"/>
          <p:cNvSpPr txBox="1">
            <a:spLocks noChangeArrowheads="1"/>
          </p:cNvSpPr>
          <p:nvPr/>
        </p:nvSpPr>
        <p:spPr bwMode="auto">
          <a:xfrm>
            <a:off x="16865600" y="13241338"/>
            <a:ext cx="728345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2000">
                <a:latin typeface="Arial" charset="0"/>
              </a:rPr>
              <a:t>Typical coarse registration algorithms produce several initializations which are refined by an ICP method. Some of these initializations produce high average point-to-point distances and can quickly be discarded. However, several positions often need to be manually discarded by the user. Such positions have a low average distance, but are physically very incorrect.  We can distinguish these positions easily with the dual metric.</a:t>
            </a:r>
          </a:p>
        </p:txBody>
      </p:sp>
      <p:sp>
        <p:nvSpPr>
          <p:cNvPr id="4177" name="Text Box 1126"/>
          <p:cNvSpPr txBox="1">
            <a:spLocks noChangeArrowheads="1"/>
          </p:cNvSpPr>
          <p:nvPr/>
        </p:nvSpPr>
        <p:spPr bwMode="auto">
          <a:xfrm>
            <a:off x="16878300" y="9018588"/>
            <a:ext cx="896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2000">
                <a:latin typeface="Arial" charset="0"/>
              </a:rPr>
              <a:t>Scene</a:t>
            </a:r>
          </a:p>
        </p:txBody>
      </p:sp>
      <p:sp>
        <p:nvSpPr>
          <p:cNvPr id="4178" name="Text Box 1127"/>
          <p:cNvSpPr txBox="1">
            <a:spLocks noChangeArrowheads="1"/>
          </p:cNvSpPr>
          <p:nvPr/>
        </p:nvSpPr>
        <p:spPr bwMode="auto">
          <a:xfrm>
            <a:off x="16995775" y="10247313"/>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2000">
                <a:latin typeface="Arial" charset="0"/>
              </a:rPr>
              <a:t>Scan</a:t>
            </a:r>
          </a:p>
        </p:txBody>
      </p:sp>
      <p:graphicFrame>
        <p:nvGraphicFramePr>
          <p:cNvPr id="195246" name="Group 1710"/>
          <p:cNvGraphicFramePr>
            <a:graphicFrameLocks noGrp="1"/>
          </p:cNvGraphicFramePr>
          <p:nvPr/>
        </p:nvGraphicFramePr>
        <p:xfrm>
          <a:off x="16816388" y="11137900"/>
          <a:ext cx="7277100" cy="696913"/>
        </p:xfrm>
        <a:graphic>
          <a:graphicData uri="http://schemas.openxmlformats.org/drawingml/2006/table">
            <a:tbl>
              <a:tblPr/>
              <a:tblGrid>
                <a:gridCol w="977900"/>
                <a:gridCol w="1244600"/>
                <a:gridCol w="1282700"/>
                <a:gridCol w="1270000"/>
                <a:gridCol w="1282700"/>
                <a:gridCol w="1219200"/>
              </a:tblGrid>
              <a:tr h="209550">
                <a:tc>
                  <a:txBody>
                    <a:bodyPr/>
                    <a:lstStyle/>
                    <a:p>
                      <a:pPr marL="0" marR="0" lvl="0" indent="0" algn="l" defTabSz="652463"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rPr>
                        <a:t>Consist.</a:t>
                      </a:r>
                    </a:p>
                  </a:txBody>
                  <a:tcPr marL="0" marR="0" marT="0" marB="0"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rPr>
                        <a:t>0.879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rPr>
                        <a:t>0.952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rPr>
                        <a:t>0.958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rPr>
                        <a:t>0.985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rPr>
                        <a:t>0.963</a:t>
                      </a:r>
                    </a:p>
                  </a:txBody>
                  <a:tcPr marL="0" marR="0" marT="0" marB="0" anchor="ctr" anchorCtr="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652463"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rPr>
                        <a:t>Conf.</a:t>
                      </a:r>
                    </a:p>
                  </a:txBody>
                  <a:tcPr marL="0" marR="0" marT="0" marB="0"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rPr>
                        <a:t>0.476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rPr>
                        <a:t>0.257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rPr>
                        <a:t>0.195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rPr>
                        <a:t>0.083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rPr>
                        <a:t>0.256</a:t>
                      </a:r>
                    </a:p>
                  </a:txBody>
                  <a:tcPr marL="0" marR="0" marT="0" marB="0"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4198" name="Text Box 1166"/>
          <p:cNvSpPr txBox="1">
            <a:spLocks noChangeArrowheads="1"/>
          </p:cNvSpPr>
          <p:nvPr/>
        </p:nvSpPr>
        <p:spPr bwMode="auto">
          <a:xfrm>
            <a:off x="26111200" y="18032413"/>
            <a:ext cx="8175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1600">
                <a:latin typeface="Arial" charset="0"/>
              </a:rPr>
              <a:t>Scene</a:t>
            </a:r>
          </a:p>
        </p:txBody>
      </p:sp>
      <p:sp>
        <p:nvSpPr>
          <p:cNvPr id="4199" name="Text Box 1167"/>
          <p:cNvSpPr txBox="1">
            <a:spLocks noChangeArrowheads="1"/>
          </p:cNvSpPr>
          <p:nvPr/>
        </p:nvSpPr>
        <p:spPr bwMode="auto">
          <a:xfrm>
            <a:off x="27279600" y="18032413"/>
            <a:ext cx="1246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1600">
                <a:latin typeface="Arial" charset="0"/>
              </a:rPr>
              <a:t>Consistency</a:t>
            </a:r>
          </a:p>
        </p:txBody>
      </p:sp>
      <p:sp>
        <p:nvSpPr>
          <p:cNvPr id="4200" name="Text Box 1168"/>
          <p:cNvSpPr txBox="1">
            <a:spLocks noChangeArrowheads="1"/>
          </p:cNvSpPr>
          <p:nvPr/>
        </p:nvSpPr>
        <p:spPr bwMode="auto">
          <a:xfrm>
            <a:off x="28744863" y="18032413"/>
            <a:ext cx="106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1600">
                <a:latin typeface="Arial" charset="0"/>
              </a:rPr>
              <a:t>Confidence</a:t>
            </a:r>
          </a:p>
        </p:txBody>
      </p:sp>
      <p:sp>
        <p:nvSpPr>
          <p:cNvPr id="4201" name="Text Box 1169"/>
          <p:cNvSpPr txBox="1">
            <a:spLocks noChangeArrowheads="1"/>
          </p:cNvSpPr>
          <p:nvPr/>
        </p:nvSpPr>
        <p:spPr bwMode="auto">
          <a:xfrm>
            <a:off x="30091063" y="18032413"/>
            <a:ext cx="172561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1600">
                <a:latin typeface="Arial" charset="0"/>
              </a:rPr>
              <a:t>Dual Threshold: Consist. &gt; 0.75</a:t>
            </a:r>
          </a:p>
          <a:p>
            <a:pPr eaLnBrk="1" hangingPunct="1"/>
            <a:r>
              <a:rPr lang="en-US" sz="1600">
                <a:latin typeface="Arial" charset="0"/>
              </a:rPr>
              <a:t>Conf. &gt; 0.3</a:t>
            </a:r>
          </a:p>
          <a:p>
            <a:pPr eaLnBrk="1" hangingPunct="1"/>
            <a:endParaRPr lang="en-US" sz="2000">
              <a:latin typeface="Arial" charset="0"/>
            </a:endParaRPr>
          </a:p>
        </p:txBody>
      </p:sp>
      <p:sp>
        <p:nvSpPr>
          <p:cNvPr id="4202" name="Text Box 1170"/>
          <p:cNvSpPr txBox="1">
            <a:spLocks noChangeArrowheads="1"/>
          </p:cNvSpPr>
          <p:nvPr/>
        </p:nvSpPr>
        <p:spPr bwMode="auto">
          <a:xfrm>
            <a:off x="13666788" y="21542375"/>
            <a:ext cx="10423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2000">
                <a:latin typeface="Arial" charset="0"/>
              </a:rPr>
              <a:t>Email: </a:t>
            </a:r>
            <a:r>
              <a:rPr lang="en-US" sz="2000" baseline="30000">
                <a:latin typeface="Arial" charset="0"/>
              </a:rPr>
              <a:t>1</a:t>
            </a:r>
            <a:r>
              <a:rPr lang="en-US" sz="2000">
                <a:latin typeface="Arial" charset="0"/>
              </a:rPr>
              <a:t>doriad@rpi.edu, </a:t>
            </a:r>
            <a:r>
              <a:rPr lang="en-US" sz="2000" baseline="30000">
                <a:latin typeface="Arial" charset="0"/>
              </a:rPr>
              <a:t>2</a:t>
            </a:r>
            <a:r>
              <a:rPr lang="en-US" sz="2000">
                <a:latin typeface="Arial" charset="0"/>
              </a:rPr>
              <a:t>rjradke@ecse.rpi.edu</a:t>
            </a:r>
          </a:p>
        </p:txBody>
      </p:sp>
      <p:sp>
        <p:nvSpPr>
          <p:cNvPr id="194708" name="Text Box 1172"/>
          <p:cNvSpPr txBox="1">
            <a:spLocks noChangeArrowheads="1"/>
          </p:cNvSpPr>
          <p:nvPr/>
        </p:nvSpPr>
        <p:spPr bwMode="auto">
          <a:xfrm>
            <a:off x="24811038" y="18805525"/>
            <a:ext cx="7486650" cy="417513"/>
          </a:xfrm>
          <a:prstGeom prst="rect">
            <a:avLst/>
          </a:prstGeom>
          <a:solidFill>
            <a:schemeClr val="accent2"/>
          </a:solidFill>
          <a:ln w="9525">
            <a:noFill/>
            <a:miter lim="800000"/>
            <a:headEnd/>
            <a:tailEnd/>
          </a:ln>
          <a:effectLst/>
        </p:spPr>
        <p:txBody>
          <a:bodyPr lIns="65183" tIns="32585" rIns="65183" bIns="32585">
            <a:spAutoFit/>
          </a:bodyPr>
          <a:lstStyle/>
          <a:p>
            <a:pPr algn="ctr" defTabSz="652463" eaLnBrk="0" hangingPunct="0">
              <a:spcBef>
                <a:spcPct val="50000"/>
              </a:spcBef>
              <a:defRPr/>
            </a:pPr>
            <a:r>
              <a:rPr lang="en-US" sz="2300" b="1" dirty="0">
                <a:solidFill>
                  <a:srgbClr val="F8F8F8"/>
                </a:solidFill>
                <a:latin typeface="+mn-lt"/>
              </a:rPr>
              <a:t>Future Work and Acknowledgement</a:t>
            </a:r>
          </a:p>
        </p:txBody>
      </p:sp>
      <p:sp>
        <p:nvSpPr>
          <p:cNvPr id="4204" name="Text Box 1173"/>
          <p:cNvSpPr txBox="1">
            <a:spLocks noChangeArrowheads="1"/>
          </p:cNvSpPr>
          <p:nvPr/>
        </p:nvSpPr>
        <p:spPr bwMode="auto">
          <a:xfrm>
            <a:off x="24953913" y="19445288"/>
            <a:ext cx="73025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1775" indent="-231775"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buFontTx/>
              <a:buChar char="•"/>
            </a:pPr>
            <a:r>
              <a:rPr lang="en-US" sz="2000">
                <a:latin typeface="Arial" charset="0"/>
              </a:rPr>
              <a:t>Remove independent rays assumption</a:t>
            </a:r>
          </a:p>
          <a:p>
            <a:pPr eaLnBrk="1" hangingPunct="1">
              <a:buFontTx/>
              <a:buChar char="•"/>
            </a:pPr>
            <a:r>
              <a:rPr lang="en-US" sz="2000">
                <a:latin typeface="Arial" charset="0"/>
              </a:rPr>
              <a:t>Change detection in registered scans</a:t>
            </a:r>
          </a:p>
          <a:p>
            <a:pPr eaLnBrk="1" hangingPunct="1">
              <a:buFontTx/>
              <a:buChar char="•"/>
            </a:pPr>
            <a:r>
              <a:rPr lang="en-US" sz="2000">
                <a:latin typeface="Arial" charset="0"/>
              </a:rPr>
              <a:t>Non model-based approach</a:t>
            </a:r>
          </a:p>
          <a:p>
            <a:pPr eaLnBrk="1" hangingPunct="1"/>
            <a:endParaRPr lang="en-US" sz="2000">
              <a:latin typeface="Arial" charset="0"/>
            </a:endParaRPr>
          </a:p>
          <a:p>
            <a:pPr eaLnBrk="1" hangingPunct="1"/>
            <a:r>
              <a:rPr lang="en-US">
                <a:latin typeface="Arial" charset="0"/>
              </a:rPr>
              <a:t>This work was supported in part by the DARPA Computer</a:t>
            </a:r>
          </a:p>
          <a:p>
            <a:pPr eaLnBrk="1" hangingPunct="1"/>
            <a:r>
              <a:rPr lang="en-US">
                <a:latin typeface="Arial" charset="0"/>
              </a:rPr>
              <a:t>Science Study Group under the award HR0011-07-1-0016.</a:t>
            </a:r>
          </a:p>
        </p:txBody>
      </p:sp>
      <p:sp>
        <p:nvSpPr>
          <p:cNvPr id="4205" name="Rectangle 1175"/>
          <p:cNvSpPr>
            <a:spLocks noChangeArrowheads="1"/>
          </p:cNvSpPr>
          <p:nvPr/>
        </p:nvSpPr>
        <p:spPr bwMode="auto">
          <a:xfrm>
            <a:off x="409575" y="21550313"/>
            <a:ext cx="1462088" cy="29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29184" tIns="329184" rIns="329184" bIns="329184" anchor="ctr">
            <a:spAutoFit/>
          </a:bodyPr>
          <a:lstStyle/>
          <a:p>
            <a:endParaRPr lang="en-US"/>
          </a:p>
        </p:txBody>
      </p:sp>
      <p:sp>
        <p:nvSpPr>
          <p:cNvPr id="4206" name="Rectangle 1176"/>
          <p:cNvSpPr>
            <a:spLocks noChangeArrowheads="1"/>
          </p:cNvSpPr>
          <p:nvPr/>
        </p:nvSpPr>
        <p:spPr bwMode="auto">
          <a:xfrm>
            <a:off x="6481763" y="19361150"/>
            <a:ext cx="171450" cy="168275"/>
          </a:xfrm>
          <a:prstGeom prst="rect">
            <a:avLst/>
          </a:prstGeom>
          <a:solidFill>
            <a:srgbClr val="FF0000"/>
          </a:solidFill>
          <a:ln w="9525">
            <a:solidFill>
              <a:srgbClr val="FF0000"/>
            </a:solidFill>
            <a:miter lim="800000"/>
            <a:headEnd/>
            <a:tailEnd/>
          </a:ln>
        </p:spPr>
        <p:txBody>
          <a:bodyPr wrap="none" lIns="329184" tIns="329184" rIns="329184" bIns="329184" anchor="ctr">
            <a:spAutoFit/>
          </a:bodyPr>
          <a:lstStyle/>
          <a:p>
            <a:endParaRPr lang="en-US"/>
          </a:p>
        </p:txBody>
      </p:sp>
      <p:sp>
        <p:nvSpPr>
          <p:cNvPr id="4207" name="Rectangle 1177"/>
          <p:cNvSpPr>
            <a:spLocks noChangeArrowheads="1"/>
          </p:cNvSpPr>
          <p:nvPr/>
        </p:nvSpPr>
        <p:spPr bwMode="auto">
          <a:xfrm>
            <a:off x="6481763" y="19685000"/>
            <a:ext cx="171450" cy="168275"/>
          </a:xfrm>
          <a:prstGeom prst="rect">
            <a:avLst/>
          </a:prstGeom>
          <a:solidFill>
            <a:srgbClr val="0000FF"/>
          </a:solidFill>
          <a:ln w="9525">
            <a:solidFill>
              <a:srgbClr val="0066FF"/>
            </a:solidFill>
            <a:miter lim="800000"/>
            <a:headEnd/>
            <a:tailEnd/>
          </a:ln>
        </p:spPr>
        <p:txBody>
          <a:bodyPr wrap="none" lIns="329184" tIns="329184" rIns="329184" bIns="329184" anchor="ctr">
            <a:spAutoFit/>
          </a:bodyPr>
          <a:lstStyle/>
          <a:p>
            <a:endParaRPr lang="en-US"/>
          </a:p>
        </p:txBody>
      </p:sp>
      <p:sp>
        <p:nvSpPr>
          <p:cNvPr id="4208" name="Text Box 1178"/>
          <p:cNvSpPr txBox="1">
            <a:spLocks noChangeArrowheads="1"/>
          </p:cNvSpPr>
          <p:nvPr/>
        </p:nvSpPr>
        <p:spPr bwMode="auto">
          <a:xfrm>
            <a:off x="6756400" y="19288125"/>
            <a:ext cx="766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2000">
                <a:latin typeface="Arial" charset="0"/>
              </a:rPr>
              <a:t>Scene</a:t>
            </a:r>
          </a:p>
        </p:txBody>
      </p:sp>
      <p:sp>
        <p:nvSpPr>
          <p:cNvPr id="4209" name="Text Box 1179"/>
          <p:cNvSpPr txBox="1">
            <a:spLocks noChangeArrowheads="1"/>
          </p:cNvSpPr>
          <p:nvPr/>
        </p:nvSpPr>
        <p:spPr bwMode="auto">
          <a:xfrm>
            <a:off x="6756400" y="19592925"/>
            <a:ext cx="766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2000">
                <a:latin typeface="Arial" charset="0"/>
              </a:rPr>
              <a:t>Scan</a:t>
            </a:r>
          </a:p>
        </p:txBody>
      </p:sp>
      <p:sp>
        <p:nvSpPr>
          <p:cNvPr id="4210" name="Text Box 1181"/>
          <p:cNvSpPr txBox="1">
            <a:spLocks noChangeArrowheads="1"/>
          </p:cNvSpPr>
          <p:nvPr/>
        </p:nvSpPr>
        <p:spPr bwMode="auto">
          <a:xfrm>
            <a:off x="10945813" y="6897688"/>
            <a:ext cx="2555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spcBef>
                <a:spcPct val="50000"/>
              </a:spcBef>
            </a:pPr>
            <a:r>
              <a:rPr lang="en-US">
                <a:solidFill>
                  <a:srgbClr val="009900"/>
                </a:solidFill>
                <a:latin typeface="Arial" charset="0"/>
                <a:sym typeface="Wingdings" pitchFamily="2" charset="2"/>
              </a:rPr>
              <a:t></a:t>
            </a:r>
          </a:p>
        </p:txBody>
      </p:sp>
      <p:sp>
        <p:nvSpPr>
          <p:cNvPr id="4211" name="Text Box 1182"/>
          <p:cNvSpPr txBox="1">
            <a:spLocks noChangeArrowheads="1"/>
          </p:cNvSpPr>
          <p:nvPr/>
        </p:nvSpPr>
        <p:spPr bwMode="auto">
          <a:xfrm>
            <a:off x="10731500" y="6529388"/>
            <a:ext cx="2555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spcBef>
                <a:spcPct val="50000"/>
              </a:spcBef>
            </a:pPr>
            <a:r>
              <a:rPr lang="en-US">
                <a:solidFill>
                  <a:srgbClr val="009900"/>
                </a:solidFill>
                <a:latin typeface="Arial" charset="0"/>
                <a:sym typeface="Wingdings" pitchFamily="2" charset="2"/>
              </a:rPr>
              <a:t></a:t>
            </a:r>
          </a:p>
        </p:txBody>
      </p:sp>
      <p:sp>
        <p:nvSpPr>
          <p:cNvPr id="4212" name="Text Box 1183"/>
          <p:cNvSpPr txBox="1">
            <a:spLocks noChangeArrowheads="1"/>
          </p:cNvSpPr>
          <p:nvPr/>
        </p:nvSpPr>
        <p:spPr bwMode="auto">
          <a:xfrm>
            <a:off x="10520363" y="6316663"/>
            <a:ext cx="2555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spcBef>
                <a:spcPct val="50000"/>
              </a:spcBef>
            </a:pPr>
            <a:r>
              <a:rPr lang="en-US">
                <a:solidFill>
                  <a:srgbClr val="FF0000"/>
                </a:solidFill>
                <a:latin typeface="Arial" charset="0"/>
                <a:sym typeface="Wingdings" pitchFamily="2" charset="2"/>
              </a:rPr>
              <a:t>x</a:t>
            </a:r>
          </a:p>
        </p:txBody>
      </p:sp>
      <p:sp>
        <p:nvSpPr>
          <p:cNvPr id="194903" name="Text Box 1367"/>
          <p:cNvSpPr txBox="1">
            <a:spLocks noChangeArrowheads="1"/>
          </p:cNvSpPr>
          <p:nvPr/>
        </p:nvSpPr>
        <p:spPr bwMode="auto">
          <a:xfrm>
            <a:off x="16705263" y="12679363"/>
            <a:ext cx="7485062" cy="417512"/>
          </a:xfrm>
          <a:prstGeom prst="rect">
            <a:avLst/>
          </a:prstGeom>
          <a:solidFill>
            <a:schemeClr val="accent2"/>
          </a:solidFill>
          <a:ln w="9525">
            <a:noFill/>
            <a:miter lim="800000"/>
            <a:headEnd/>
            <a:tailEnd/>
          </a:ln>
          <a:effectLst/>
        </p:spPr>
        <p:txBody>
          <a:bodyPr lIns="65183" tIns="32585" rIns="65183" bIns="32585">
            <a:spAutoFit/>
          </a:bodyPr>
          <a:lstStyle/>
          <a:p>
            <a:pPr algn="ctr" defTabSz="652463" eaLnBrk="0" hangingPunct="0">
              <a:spcBef>
                <a:spcPct val="50000"/>
              </a:spcBef>
              <a:defRPr/>
            </a:pPr>
            <a:r>
              <a:rPr lang="en-US" sz="2300" b="1" dirty="0">
                <a:solidFill>
                  <a:srgbClr val="F8F8F8"/>
                </a:solidFill>
                <a:latin typeface="+mn-lt"/>
              </a:rPr>
              <a:t>Synthetic Cars Example</a:t>
            </a:r>
          </a:p>
        </p:txBody>
      </p:sp>
      <p:sp>
        <p:nvSpPr>
          <p:cNvPr id="194906" name="Text Box 1370"/>
          <p:cNvSpPr txBox="1">
            <a:spLocks noChangeArrowheads="1"/>
          </p:cNvSpPr>
          <p:nvPr/>
        </p:nvSpPr>
        <p:spPr bwMode="auto">
          <a:xfrm>
            <a:off x="24817388" y="3759200"/>
            <a:ext cx="7480300" cy="417513"/>
          </a:xfrm>
          <a:prstGeom prst="rect">
            <a:avLst/>
          </a:prstGeom>
          <a:solidFill>
            <a:schemeClr val="accent2"/>
          </a:solidFill>
          <a:ln w="28575">
            <a:noFill/>
            <a:miter lim="800000"/>
            <a:headEnd/>
            <a:tailEnd/>
          </a:ln>
          <a:effectLst/>
        </p:spPr>
        <p:txBody>
          <a:bodyPr lIns="65183" tIns="32585" rIns="65183" bIns="32585">
            <a:spAutoFit/>
          </a:bodyPr>
          <a:lstStyle/>
          <a:p>
            <a:pPr algn="ctr" defTabSz="652463" eaLnBrk="0" hangingPunct="0">
              <a:spcBef>
                <a:spcPct val="50000"/>
              </a:spcBef>
              <a:defRPr/>
            </a:pPr>
            <a:r>
              <a:rPr lang="en-US" sz="2300" b="1" dirty="0">
                <a:solidFill>
                  <a:srgbClr val="F8F8F8"/>
                </a:solidFill>
                <a:latin typeface="+mn-lt"/>
              </a:rPr>
              <a:t>Effects of Multiple Scans</a:t>
            </a:r>
          </a:p>
        </p:txBody>
      </p:sp>
      <p:grpSp>
        <p:nvGrpSpPr>
          <p:cNvPr id="4215" name="Group 1763"/>
          <p:cNvGrpSpPr>
            <a:grpSpLocks/>
          </p:cNvGrpSpPr>
          <p:nvPr/>
        </p:nvGrpSpPr>
        <p:grpSpPr bwMode="auto">
          <a:xfrm>
            <a:off x="24931688" y="5934075"/>
            <a:ext cx="7362825" cy="5578475"/>
            <a:chOff x="15681" y="2802"/>
            <a:chExt cx="4638" cy="3514"/>
          </a:xfrm>
        </p:grpSpPr>
        <p:pic>
          <p:nvPicPr>
            <p:cNvPr id="4242" name="Picture 1368" descr="5cars"/>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158" y="2855"/>
              <a:ext cx="4161" cy="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43" name="Text Box 1746"/>
            <p:cNvSpPr txBox="1">
              <a:spLocks noChangeArrowheads="1"/>
            </p:cNvSpPr>
            <p:nvPr/>
          </p:nvSpPr>
          <p:spPr bwMode="auto">
            <a:xfrm>
              <a:off x="15681" y="4602"/>
              <a:ext cx="5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2000">
                  <a:latin typeface="Arial" charset="0"/>
                </a:rPr>
                <a:t>Models</a:t>
              </a:r>
            </a:p>
          </p:txBody>
        </p:sp>
        <p:sp>
          <p:nvSpPr>
            <p:cNvPr id="4244" name="Text Box 1747"/>
            <p:cNvSpPr txBox="1">
              <a:spLocks noChangeArrowheads="1"/>
            </p:cNvSpPr>
            <p:nvPr/>
          </p:nvSpPr>
          <p:spPr bwMode="auto">
            <a:xfrm>
              <a:off x="17840" y="2802"/>
              <a:ext cx="5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2000">
                  <a:latin typeface="Arial" charset="0"/>
                </a:rPr>
                <a:t>Scans</a:t>
              </a:r>
            </a:p>
          </p:txBody>
        </p:sp>
      </p:grpSp>
      <p:sp>
        <p:nvSpPr>
          <p:cNvPr id="4216" name="Text Box 1749"/>
          <p:cNvSpPr txBox="1">
            <a:spLocks noChangeArrowheads="1"/>
          </p:cNvSpPr>
          <p:nvPr/>
        </p:nvSpPr>
        <p:spPr bwMode="auto">
          <a:xfrm>
            <a:off x="8591550" y="15217775"/>
            <a:ext cx="7486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9184" tIns="329184" rIns="329184" bIns="329184">
            <a:spAutoFit/>
          </a:bodyPr>
          <a:lstStyle>
            <a:lvl1pPr marL="231775" indent="-231775"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buFontTx/>
              <a:buChar char="•"/>
            </a:pPr>
            <a:r>
              <a:rPr lang="en-US" sz="2000">
                <a:latin typeface="Arial" charset="0"/>
              </a:rPr>
              <a:t>Each scan point collects information from the scene</a:t>
            </a:r>
          </a:p>
        </p:txBody>
      </p:sp>
      <p:pic>
        <p:nvPicPr>
          <p:cNvPr id="4217" name="Picture 1752" descr="ConfidenceExampl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069513" y="15884525"/>
            <a:ext cx="4243387"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8" name="Text Box 1756"/>
          <p:cNvSpPr txBox="1">
            <a:spLocks noChangeArrowheads="1"/>
          </p:cNvSpPr>
          <p:nvPr>
            <p:custDataLst>
              <p:tags r:id="rId2"/>
            </p:custDataLst>
          </p:nvPr>
        </p:nvSpPr>
        <p:spPr bwMode="auto">
          <a:xfrm>
            <a:off x="0" y="22124988"/>
            <a:ext cx="32918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9184" tIns="329184" rIns="329184" bIns="329184">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a:t>TexPoint fonts used in EMF. </a:t>
            </a:r>
          </a:p>
          <a:p>
            <a:pPr eaLnBrk="1" hangingPunct="1"/>
            <a:r>
              <a:rPr lang="en-US"/>
              <a:t>Read the TexPoint manual before you delete this box.: </a:t>
            </a:r>
            <a:r>
              <a:rPr lang="en-US">
                <a:latin typeface="cmr10" pitchFamily="34" charset="0"/>
              </a:rPr>
              <a:t>A</a:t>
            </a:r>
            <a:r>
              <a:rPr lang="en-US">
                <a:latin typeface="cmmi10" pitchFamily="34" charset="0"/>
              </a:rPr>
              <a:t>A</a:t>
            </a:r>
            <a:r>
              <a:rPr lang="en-US">
                <a:latin typeface="cmmi7" pitchFamily="34" charset="0"/>
              </a:rPr>
              <a:t>A</a:t>
            </a:r>
            <a:r>
              <a:rPr lang="en-US">
                <a:latin typeface="cmmi5" pitchFamily="34" charset="0"/>
              </a:rPr>
              <a:t>A</a:t>
            </a:r>
            <a:r>
              <a:rPr lang="en-US">
                <a:latin typeface="cmex10" pitchFamily="34" charset="0"/>
              </a:rPr>
              <a:t>A</a:t>
            </a:r>
            <a:r>
              <a:rPr lang="en-US">
                <a:latin typeface="cmr7" pitchFamily="34" charset="0"/>
              </a:rPr>
              <a:t>A</a:t>
            </a:r>
            <a:r>
              <a:rPr lang="en-US">
                <a:latin typeface="cmsy10orig" pitchFamily="34" charset="0"/>
              </a:rPr>
              <a:t>A</a:t>
            </a:r>
            <a:endParaRPr lang="en-US">
              <a:latin typeface="cmr7" pitchFamily="34" charset="0"/>
            </a:endParaRPr>
          </a:p>
        </p:txBody>
      </p:sp>
      <p:sp>
        <p:nvSpPr>
          <p:cNvPr id="4219" name="Text Box 1758"/>
          <p:cNvSpPr txBox="1">
            <a:spLocks noChangeArrowheads="1"/>
          </p:cNvSpPr>
          <p:nvPr/>
        </p:nvSpPr>
        <p:spPr bwMode="auto">
          <a:xfrm>
            <a:off x="10520363" y="9009063"/>
            <a:ext cx="1714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spcBef>
                <a:spcPct val="50000"/>
              </a:spcBef>
            </a:pPr>
            <a:r>
              <a:rPr lang="en-US">
                <a:latin typeface="Arial" charset="0"/>
              </a:rPr>
              <a:t>Consistency =</a:t>
            </a:r>
          </a:p>
        </p:txBody>
      </p:sp>
      <p:pic>
        <p:nvPicPr>
          <p:cNvPr id="4220" name="Picture 1764" descr="ca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296813" y="4572000"/>
            <a:ext cx="115093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1" name="Picture 201" descr="TP_tmp"/>
          <p:cNvPicPr>
            <a:picLocks noChangeAspect="1"/>
          </p:cNvPicPr>
          <p:nvPr>
            <p:custDataLst>
              <p:tags r:id="rId3"/>
            </p:custDataLst>
          </p:nvPr>
        </p:nvPicPr>
        <p:blipFill>
          <a:blip r:embed="rId25">
            <a:extLst>
              <a:ext uri="{28A0092B-C50C-407E-A947-70E740481C1C}">
                <a14:useLocalDpi xmlns:a14="http://schemas.microsoft.com/office/drawing/2010/main" val="0"/>
              </a:ext>
            </a:extLst>
          </a:blip>
          <a:srcRect/>
          <a:stretch>
            <a:fillRect/>
          </a:stretch>
        </p:blipFill>
        <p:spPr bwMode="auto">
          <a:xfrm>
            <a:off x="13196888" y="8059738"/>
            <a:ext cx="2619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2" name="Text Box 1769"/>
          <p:cNvSpPr txBox="1">
            <a:spLocks noChangeArrowheads="1"/>
          </p:cNvSpPr>
          <p:nvPr/>
        </p:nvSpPr>
        <p:spPr bwMode="auto">
          <a:xfrm>
            <a:off x="24931688" y="5516563"/>
            <a:ext cx="627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1600"/>
              <a:t>Scan 1</a:t>
            </a:r>
          </a:p>
        </p:txBody>
      </p:sp>
      <p:sp>
        <p:nvSpPr>
          <p:cNvPr id="4223" name="Text Box 1770"/>
          <p:cNvSpPr txBox="1">
            <a:spLocks noChangeArrowheads="1"/>
          </p:cNvSpPr>
          <p:nvPr/>
        </p:nvSpPr>
        <p:spPr bwMode="auto">
          <a:xfrm>
            <a:off x="26436638" y="5394325"/>
            <a:ext cx="627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1600"/>
              <a:t>Scan 2</a:t>
            </a:r>
          </a:p>
        </p:txBody>
      </p:sp>
      <p:sp>
        <p:nvSpPr>
          <p:cNvPr id="4224" name="Text Box 1771"/>
          <p:cNvSpPr txBox="1">
            <a:spLocks noChangeArrowheads="1"/>
          </p:cNvSpPr>
          <p:nvPr/>
        </p:nvSpPr>
        <p:spPr bwMode="auto">
          <a:xfrm>
            <a:off x="26447750" y="4289425"/>
            <a:ext cx="627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1600"/>
              <a:t>Scan 3</a:t>
            </a:r>
          </a:p>
        </p:txBody>
      </p:sp>
      <p:sp>
        <p:nvSpPr>
          <p:cNvPr id="4225" name="Text Box 1772"/>
          <p:cNvSpPr txBox="1">
            <a:spLocks noChangeArrowheads="1"/>
          </p:cNvSpPr>
          <p:nvPr/>
        </p:nvSpPr>
        <p:spPr bwMode="auto">
          <a:xfrm>
            <a:off x="24998363" y="4267200"/>
            <a:ext cx="627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135313" eaLnBrk="0" hangingPunct="0">
              <a:defRPr sz="2100">
                <a:solidFill>
                  <a:schemeClr val="tx1"/>
                </a:solidFill>
                <a:latin typeface="Arial Narrow" pitchFamily="34" charset="0"/>
              </a:defRPr>
            </a:lvl1pPr>
            <a:lvl2pPr marL="742950" indent="-285750" defTabSz="3135313" eaLnBrk="0" hangingPunct="0">
              <a:defRPr sz="2100">
                <a:solidFill>
                  <a:schemeClr val="tx1"/>
                </a:solidFill>
                <a:latin typeface="Arial Narrow" pitchFamily="34" charset="0"/>
              </a:defRPr>
            </a:lvl2pPr>
            <a:lvl3pPr marL="1143000" indent="-228600" defTabSz="3135313" eaLnBrk="0" hangingPunct="0">
              <a:defRPr sz="2100">
                <a:solidFill>
                  <a:schemeClr val="tx1"/>
                </a:solidFill>
                <a:latin typeface="Arial Narrow" pitchFamily="34" charset="0"/>
              </a:defRPr>
            </a:lvl3pPr>
            <a:lvl4pPr marL="1600200" indent="-228600" defTabSz="3135313" eaLnBrk="0" hangingPunct="0">
              <a:defRPr sz="2100">
                <a:solidFill>
                  <a:schemeClr val="tx1"/>
                </a:solidFill>
                <a:latin typeface="Arial Narrow" pitchFamily="34" charset="0"/>
              </a:defRPr>
            </a:lvl4pPr>
            <a:lvl5pPr marL="2057400" indent="-228600" defTabSz="3135313" eaLnBrk="0" hangingPunct="0">
              <a:defRPr sz="2100">
                <a:solidFill>
                  <a:schemeClr val="tx1"/>
                </a:solidFill>
                <a:latin typeface="Arial Narrow" pitchFamily="34" charset="0"/>
              </a:defRPr>
            </a:lvl5pPr>
            <a:lvl6pPr marL="2514600" indent="-228600" defTabSz="3135313" eaLnBrk="0" fontAlgn="base" hangingPunct="0">
              <a:spcBef>
                <a:spcPct val="0"/>
              </a:spcBef>
              <a:spcAft>
                <a:spcPct val="0"/>
              </a:spcAft>
              <a:defRPr sz="2100">
                <a:solidFill>
                  <a:schemeClr val="tx1"/>
                </a:solidFill>
                <a:latin typeface="Arial Narrow" pitchFamily="34" charset="0"/>
              </a:defRPr>
            </a:lvl6pPr>
            <a:lvl7pPr marL="2971800" indent="-228600" defTabSz="3135313" eaLnBrk="0" fontAlgn="base" hangingPunct="0">
              <a:spcBef>
                <a:spcPct val="0"/>
              </a:spcBef>
              <a:spcAft>
                <a:spcPct val="0"/>
              </a:spcAft>
              <a:defRPr sz="2100">
                <a:solidFill>
                  <a:schemeClr val="tx1"/>
                </a:solidFill>
                <a:latin typeface="Arial Narrow" pitchFamily="34" charset="0"/>
              </a:defRPr>
            </a:lvl7pPr>
            <a:lvl8pPr marL="3429000" indent="-228600" defTabSz="3135313" eaLnBrk="0" fontAlgn="base" hangingPunct="0">
              <a:spcBef>
                <a:spcPct val="0"/>
              </a:spcBef>
              <a:spcAft>
                <a:spcPct val="0"/>
              </a:spcAft>
              <a:defRPr sz="2100">
                <a:solidFill>
                  <a:schemeClr val="tx1"/>
                </a:solidFill>
                <a:latin typeface="Arial Narrow" pitchFamily="34" charset="0"/>
              </a:defRPr>
            </a:lvl8pPr>
            <a:lvl9pPr marL="3886200" indent="-228600" defTabSz="3135313" eaLnBrk="0" fontAlgn="base" hangingPunct="0">
              <a:spcBef>
                <a:spcPct val="0"/>
              </a:spcBef>
              <a:spcAft>
                <a:spcPct val="0"/>
              </a:spcAft>
              <a:defRPr sz="2100">
                <a:solidFill>
                  <a:schemeClr val="tx1"/>
                </a:solidFill>
                <a:latin typeface="Arial Narrow" pitchFamily="34" charset="0"/>
              </a:defRPr>
            </a:lvl9pPr>
          </a:lstStyle>
          <a:p>
            <a:pPr eaLnBrk="1" hangingPunct="1"/>
            <a:r>
              <a:rPr lang="en-US" sz="1600"/>
              <a:t>Scan 4</a:t>
            </a:r>
          </a:p>
        </p:txBody>
      </p:sp>
      <p:sp>
        <p:nvSpPr>
          <p:cNvPr id="4226" name="Line 1773"/>
          <p:cNvSpPr>
            <a:spLocks noChangeShapeType="1"/>
          </p:cNvSpPr>
          <p:nvPr/>
        </p:nvSpPr>
        <p:spPr bwMode="auto">
          <a:xfrm flipV="1">
            <a:off x="25146000" y="5394325"/>
            <a:ext cx="228600" cy="185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329184" tIns="329184" rIns="329184" bIns="329184">
            <a:spAutoFit/>
          </a:bodyPr>
          <a:lstStyle/>
          <a:p>
            <a:endParaRPr lang="en-US"/>
          </a:p>
        </p:txBody>
      </p:sp>
      <p:sp>
        <p:nvSpPr>
          <p:cNvPr id="4227" name="Line 1776"/>
          <p:cNvSpPr>
            <a:spLocks noChangeShapeType="1"/>
          </p:cNvSpPr>
          <p:nvPr/>
        </p:nvSpPr>
        <p:spPr bwMode="auto">
          <a:xfrm flipH="1" flipV="1">
            <a:off x="26187400" y="5187950"/>
            <a:ext cx="249238" cy="206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329184" tIns="329184" rIns="329184" bIns="329184">
            <a:spAutoFit/>
          </a:bodyPr>
          <a:lstStyle/>
          <a:p>
            <a:endParaRPr lang="en-US"/>
          </a:p>
        </p:txBody>
      </p:sp>
      <p:sp>
        <p:nvSpPr>
          <p:cNvPr id="4228" name="Line 1777"/>
          <p:cNvSpPr>
            <a:spLocks noChangeShapeType="1"/>
          </p:cNvSpPr>
          <p:nvPr/>
        </p:nvSpPr>
        <p:spPr bwMode="auto">
          <a:xfrm flipH="1">
            <a:off x="26314400" y="4511675"/>
            <a:ext cx="285750" cy="155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329184" tIns="329184" rIns="329184" bIns="329184">
            <a:spAutoFit/>
          </a:bodyPr>
          <a:lstStyle/>
          <a:p>
            <a:endParaRPr lang="en-US"/>
          </a:p>
        </p:txBody>
      </p:sp>
      <p:sp>
        <p:nvSpPr>
          <p:cNvPr id="4229" name="Line 1778"/>
          <p:cNvSpPr>
            <a:spLocks noChangeShapeType="1"/>
          </p:cNvSpPr>
          <p:nvPr/>
        </p:nvSpPr>
        <p:spPr bwMode="auto">
          <a:xfrm>
            <a:off x="25296813" y="4511675"/>
            <a:ext cx="261937" cy="238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329184" tIns="329184" rIns="329184" bIns="329184">
            <a:spAutoFit/>
          </a:bodyPr>
          <a:lstStyle/>
          <a:p>
            <a:endParaRPr lang="en-US"/>
          </a:p>
        </p:txBody>
      </p:sp>
      <p:pic>
        <p:nvPicPr>
          <p:cNvPr id="4230" name="Picture 1779" descr="CorrectConfidenc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229388" y="19726275"/>
            <a:ext cx="196373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1" name="Picture 1780" descr="CorrectConsistency"/>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221450" y="18316575"/>
            <a:ext cx="1963738"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2" name="Picture 1781" descr="CorrectPosition"/>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9213513" y="16889413"/>
            <a:ext cx="19748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3" name="Picture 1782" descr="IncorrectConfidenc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285200" y="19726275"/>
            <a:ext cx="19462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4" name="Picture 1783" descr="IncorrectConsistency"/>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264563" y="18316575"/>
            <a:ext cx="19748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5" name="Picture 1784" descr="IncorrectPosition"/>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269325" y="16889413"/>
            <a:ext cx="19748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6" name="Picture 198" descr="TP_tmp.emf"/>
          <p:cNvPicPr>
            <a:picLocks noChangeAspect="1"/>
          </p:cNvPicPr>
          <p:nvPr>
            <p:custDataLst>
              <p:tags r:id="rId4"/>
            </p:custDataLst>
          </p:nvPr>
        </p:nvPicPr>
        <p:blipFill>
          <a:blip r:embed="rId32">
            <a:extLst>
              <a:ext uri="{28A0092B-C50C-407E-A947-70E740481C1C}">
                <a14:useLocalDpi xmlns:a14="http://schemas.microsoft.com/office/drawing/2010/main" val="0"/>
              </a:ext>
            </a:extLst>
          </a:blip>
          <a:srcRect/>
          <a:stretch>
            <a:fillRect/>
          </a:stretch>
        </p:blipFill>
        <p:spPr bwMode="auto">
          <a:xfrm>
            <a:off x="12334875" y="8710613"/>
            <a:ext cx="110331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7" name="Picture 200" descr="TP_tmp.emf"/>
          <p:cNvPicPr>
            <a:picLocks noChangeAspect="1"/>
          </p:cNvPicPr>
          <p:nvPr>
            <p:custDataLst>
              <p:tags r:id="rId5"/>
            </p:custDataLst>
          </p:nvPr>
        </p:nvPicPr>
        <p:blipFill>
          <a:blip r:embed="rId33">
            <a:extLst>
              <a:ext uri="{28A0092B-C50C-407E-A947-70E740481C1C}">
                <a14:useLocalDpi xmlns:a14="http://schemas.microsoft.com/office/drawing/2010/main" val="0"/>
              </a:ext>
            </a:extLst>
          </a:blip>
          <a:srcRect/>
          <a:stretch>
            <a:fillRect/>
          </a:stretch>
        </p:blipFill>
        <p:spPr bwMode="auto">
          <a:xfrm>
            <a:off x="12234863" y="9517063"/>
            <a:ext cx="21812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38" name="Text Box 399"/>
          <p:cNvSpPr txBox="1">
            <a:spLocks noChangeArrowheads="1"/>
          </p:cNvSpPr>
          <p:nvPr/>
        </p:nvSpPr>
        <p:spPr bwMode="auto">
          <a:xfrm>
            <a:off x="12558713" y="12706350"/>
            <a:ext cx="3463925" cy="2511425"/>
          </a:xfrm>
          <a:prstGeom prst="rect">
            <a:avLst/>
          </a:prstGeom>
          <a:noFill/>
          <a:ln w="9525">
            <a:noFill/>
            <a:miter lim="800000"/>
            <a:headEnd/>
            <a:tailEnd/>
          </a:ln>
        </p:spPr>
        <p:txBody>
          <a:bodyPr lIns="329184" tIns="329184" rIns="329184" bIns="329184">
            <a:spAutoFit/>
          </a:bodyPr>
          <a:lstStyle/>
          <a:p>
            <a:pPr defTabSz="3135313">
              <a:defRPr/>
            </a:pPr>
            <a:r>
              <a:rPr lang="en-US" sz="2000" dirty="0">
                <a:latin typeface="Arial" charset="0"/>
              </a:rPr>
              <a:t>A certain amount of information, </a:t>
            </a:r>
            <a:r>
              <a:rPr lang="en-US" sz="2000" b="1" dirty="0">
                <a:latin typeface="+mn-lt"/>
              </a:rPr>
              <a:t>I</a:t>
            </a:r>
            <a:r>
              <a:rPr lang="en-US" sz="2000" baseline="-25000" dirty="0">
                <a:latin typeface="Arial" charset="0"/>
              </a:rPr>
              <a:t>i</a:t>
            </a:r>
            <a:r>
              <a:rPr lang="en-US" sz="2000" dirty="0">
                <a:latin typeface="Arial" charset="0"/>
              </a:rPr>
              <a:t>, is associated with every model point, related to how locally distinctive the point is</a:t>
            </a:r>
          </a:p>
        </p:txBody>
      </p:sp>
      <p:pic>
        <p:nvPicPr>
          <p:cNvPr id="4239" name="Picture 205" descr="TP_tmp.emf"/>
          <p:cNvPicPr>
            <a:picLocks noChangeAspect="1"/>
          </p:cNvPicPr>
          <p:nvPr>
            <p:custDataLst>
              <p:tags r:id="rId6"/>
            </p:custDataLst>
          </p:nvPr>
        </p:nvPicPr>
        <p:blipFill>
          <a:blip r:embed="rId34">
            <a:extLst>
              <a:ext uri="{28A0092B-C50C-407E-A947-70E740481C1C}">
                <a14:useLocalDpi xmlns:a14="http://schemas.microsoft.com/office/drawing/2010/main" val="0"/>
              </a:ext>
            </a:extLst>
          </a:blip>
          <a:srcRect/>
          <a:stretch>
            <a:fillRect/>
          </a:stretch>
        </p:blipFill>
        <p:spPr bwMode="auto">
          <a:xfrm>
            <a:off x="11301413" y="18554700"/>
            <a:ext cx="22558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0" name="Picture 206" descr="FlowChartGraphical.png"/>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22313" y="8137525"/>
            <a:ext cx="714375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Text Box 700"/>
          <p:cNvSpPr txBox="1">
            <a:spLocks noChangeArrowheads="1"/>
          </p:cNvSpPr>
          <p:nvPr/>
        </p:nvSpPr>
        <p:spPr bwMode="auto">
          <a:xfrm>
            <a:off x="27454225" y="4246563"/>
            <a:ext cx="4802188" cy="1538287"/>
          </a:xfrm>
          <a:prstGeom prst="rect">
            <a:avLst/>
          </a:prstGeom>
          <a:noFill/>
          <a:ln w="9525">
            <a:noFill/>
            <a:miter lim="800000"/>
            <a:headEnd/>
            <a:tailEnd/>
          </a:ln>
          <a:effectLst/>
        </p:spPr>
        <p:txBody>
          <a:bodyPr lIns="0" tIns="0" rIns="0" bIns="0">
            <a:spAutoFit/>
          </a:bodyPr>
          <a:lstStyle/>
          <a:p>
            <a:pPr defTabSz="3135313">
              <a:defRPr/>
            </a:pPr>
            <a:r>
              <a:rPr lang="en-US" sz="2000" dirty="0">
                <a:latin typeface="+mn-lt"/>
              </a:rPr>
              <a:t>Four synthetic scans of five automobile models were performed. The cumulative consistency and confidence were computed for each </a:t>
            </a:r>
            <a:r>
              <a:rPr lang="en-US" sz="2000" dirty="0">
                <a:latin typeface="+mn-lt"/>
              </a:rPr>
              <a:t>pair, revealing intuitive similarities and differences.</a:t>
            </a:r>
            <a:endParaRPr lang="en-US" sz="2000" dirty="0">
              <a:latin typeface="+mn-l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USER@AMSWVWACUIBJJNPR" val="3534"/>
  <p:tag name="FIRSTDEFAULTUSER@FMOWXTXZPCGMKNQR" val="3545"/>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O_i \leftarrow \min\left(I_i, O_i + I_i e^{\frac{-d_{ij}^2}{2 \sigma^2}}\right)  template TPT1  env TPENV2  fore 0  back 16777215  eqnno 4"/>
  <p:tag name="FILENAME" val="TP_tmp"/>
  <p:tag name="ORIGWIDTH" val="175"/>
  <p:tag name="PICTUREFILESIZE" val="11544"/>
</p:tagLst>
</file>

<file path=ppt/tags/tag3.xml><?xml version="1.0" encoding="utf-8"?>
<p:tagLst xmlns:a="http://schemas.openxmlformats.org/drawingml/2006/main" xmlns:r="http://schemas.openxmlformats.org/officeDocument/2006/relationships" xmlns:p="http://schemas.openxmlformats.org/presentationml/2006/main">
  <p:tag name="HIDDENFONTSHAPE" val="true"/>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C_i = \left\{ \begin{array}{ll} 1 &amp;  (d_m + a) - d_s \geq 0 \\ 0 &amp; (d_m + a) - d_s &lt; 0 \end{array} \right\}  template TPT1  env TPENV2  fore 0  back 16777215  eqnno 1"/>
  <p:tag name="FILENAME" val="TP_tmp"/>
  <p:tag name="ORIGWIDTH" val="143"/>
  <p:tag name="PICTUREFILESIZE" val="13756"/>
</p:tagLst>
</file>

<file path=ppt/tags/tag5.xml><?xml version="1.0" encoding="utf-8"?>
<p:tagLst xmlns:a="http://schemas.openxmlformats.org/drawingml/2006/main" xmlns:r="http://schemas.openxmlformats.org/officeDocument/2006/relationships" xmlns:p="http://schemas.openxmlformats.org/presentationml/2006/main">
  <p:tag name="TEXPOINT" val="template"/>
  <p:tag name="SOURCE" val="TPT1  equation \frac{1}{N_c}\sum_{i=1}^{N_c}C_i  template TPT1  env TPENV2  fore 0  back 16777215  eqnno 1"/>
  <p:tag name="FILENAME" val="TP_tmp"/>
  <p:tag name="ORIGWIDTH" val="43"/>
  <p:tag name="PICTUREFILESIZE" val="5352"/>
</p:tagLst>
</file>

<file path=ppt/tags/tag6.xml><?xml version="1.0" encoding="utf-8"?>
<p:tagLst xmlns:a="http://schemas.openxmlformats.org/drawingml/2006/main" xmlns:r="http://schemas.openxmlformats.org/officeDocument/2006/relationships" xmlns:p="http://schemas.openxmlformats.org/presentationml/2006/main">
  <p:tag name="TEXPOINT" val="template"/>
  <p:tag name="SOURCE" val="TPT1  equation \frac{\sum_{k=1}^K \sum_{i=1}^{N_c^k} C_i^k}{\sum_{k=1}^K N_c^k}  template TPT1  env TPENV2  fore 0  back 16777215  eqnno 2"/>
  <p:tag name="FILENAME" val="TP_tmp"/>
  <p:tag name="ORIGWIDTH" val="69"/>
  <p:tag name="PICTUREFILESIZE" val="8928"/>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mbox{Confidence} = \sum_{i=1}^{N_m} O_i  template TPT1  env TPENV2  fore 0  back 16777215  eqnno 3"/>
  <p:tag name="FILENAME" val="TP_tmp"/>
  <p:tag name="ORIGWIDTH" val="89"/>
  <p:tag name="PICTUREFILESIZE" val="5428"/>
</p:tagLst>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29184" tIns="329184" rIns="329184" bIns="329184" numCol="1" anchor="t" anchorCtr="0" compatLnSpc="1">
        <a:prstTxWarp prst="textNoShape">
          <a:avLst/>
        </a:prstTxWarp>
        <a:spAutoFit/>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29184" tIns="329184" rIns="329184" bIns="329184" numCol="1" anchor="t" anchorCtr="0" compatLnSpc="1">
        <a:prstTxWarp prst="textNoShape">
          <a:avLst/>
        </a:prstTxWarp>
        <a:spAutoFit/>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29184" tIns="329184" rIns="329184" bIns="329184" numCol="1" anchor="t" anchorCtr="0" compatLnSpc="1">
        <a:prstTxWarp prst="textNoShape">
          <a:avLst/>
        </a:prstTxWarp>
        <a:spAutoFit/>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29184" tIns="329184" rIns="329184" bIns="329184" numCol="1" anchor="t" anchorCtr="0" compatLnSpc="1">
        <a:prstTxWarp prst="textNoShape">
          <a:avLst/>
        </a:prstTxWarp>
        <a:spAutoFit/>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29184" tIns="329184" rIns="329184" bIns="329184" numCol="1" anchor="t" anchorCtr="0" compatLnSpc="1">
        <a:prstTxWarp prst="textNoShape">
          <a:avLst/>
        </a:prstTxWarp>
        <a:spAutoFit/>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29184" tIns="329184" rIns="329184" bIns="329184" numCol="1" anchor="t" anchorCtr="0" compatLnSpc="1">
        <a:prstTxWarp prst="textNoShape">
          <a:avLst/>
        </a:prstTxWarp>
        <a:spAutoFit/>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12215</TotalTime>
  <Words>638</Words>
  <Application>Microsoft Office PowerPoint</Application>
  <PresentationFormat>Custom</PresentationFormat>
  <Paragraphs>108</Paragraphs>
  <Slides>1</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vt:i4>
      </vt:variant>
    </vt:vector>
  </HeadingPairs>
  <TitlesOfParts>
    <vt:vector size="15" baseType="lpstr">
      <vt:lpstr>Arial Narrow</vt:lpstr>
      <vt:lpstr>Arial</vt:lpstr>
      <vt:lpstr>Arial Black</vt:lpstr>
      <vt:lpstr>Wingdings</vt:lpstr>
      <vt:lpstr>cmr10</vt:lpstr>
      <vt:lpstr>cmr7</vt:lpstr>
      <vt:lpstr>cmmi7</vt:lpstr>
      <vt:lpstr>cmsy10orig</vt:lpstr>
      <vt:lpstr>cmex10</vt:lpstr>
      <vt:lpstr>cmmi5</vt:lpstr>
      <vt:lpstr>cmmi10</vt:lpstr>
      <vt:lpstr>Custom Design</vt:lpstr>
      <vt:lpstr>1_Custom Design</vt:lpstr>
      <vt:lpstr>2_Custom Design</vt:lpstr>
      <vt:lpstr>PowerPoint Presentation</vt:lpstr>
    </vt:vector>
  </TitlesOfParts>
  <Company>www.PosterPresentations.com</Company>
  <LinksUpToDate>false</LinksUpToDate>
  <SharedDoc>false</SharedDoc>
  <HyperlinkBase>http://www.posterpresentations.com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72x48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Dave</cp:lastModifiedBy>
  <cp:revision>247</cp:revision>
  <dcterms:created xsi:type="dcterms:W3CDTF">2005-05-18T01:24:28Z</dcterms:created>
  <dcterms:modified xsi:type="dcterms:W3CDTF">2012-06-25T15:12:30Z</dcterms:modified>
  <cp:category>Powerpoint poster templates</cp:category>
</cp:coreProperties>
</file>